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autoCompressPictures="0">
  <p:sldMasterIdLst>
    <p:sldMasterId id="2147483648" r:id="rId1"/>
  </p:sldMasterIdLst>
  <p:notesMasterIdLst>
    <p:notesMasterId r:id="rId41"/>
  </p:notesMasterIdLst>
  <p:handoutMasterIdLst>
    <p:handoutMasterId r:id="rId42"/>
  </p:handoutMasterIdLst>
  <p:sldIdLst>
    <p:sldId id="536" r:id="rId2"/>
    <p:sldId id="258" r:id="rId3"/>
    <p:sldId id="261" r:id="rId4"/>
    <p:sldId id="263" r:id="rId5"/>
    <p:sldId id="624" r:id="rId6"/>
    <p:sldId id="267" r:id="rId7"/>
    <p:sldId id="269" r:id="rId8"/>
    <p:sldId id="486" r:id="rId9"/>
    <p:sldId id="483" r:id="rId10"/>
    <p:sldId id="484" r:id="rId11"/>
    <p:sldId id="277" r:id="rId12"/>
    <p:sldId id="278" r:id="rId13"/>
    <p:sldId id="281" r:id="rId14"/>
    <p:sldId id="283" r:id="rId15"/>
    <p:sldId id="285" r:id="rId16"/>
    <p:sldId id="490" r:id="rId17"/>
    <p:sldId id="491" r:id="rId18"/>
    <p:sldId id="291" r:id="rId19"/>
    <p:sldId id="293" r:id="rId20"/>
    <p:sldId id="295" r:id="rId21"/>
    <p:sldId id="297" r:id="rId22"/>
    <p:sldId id="499" r:id="rId23"/>
    <p:sldId id="369" r:id="rId24"/>
    <p:sldId id="503" r:id="rId25"/>
    <p:sldId id="505" r:id="rId26"/>
    <p:sldId id="511" r:id="rId27"/>
    <p:sldId id="513" r:id="rId28"/>
    <p:sldId id="515" r:id="rId29"/>
    <p:sldId id="626" r:id="rId30"/>
    <p:sldId id="516" r:id="rId31"/>
    <p:sldId id="625" r:id="rId32"/>
    <p:sldId id="519" r:id="rId33"/>
    <p:sldId id="521" r:id="rId34"/>
    <p:sldId id="618" r:id="rId35"/>
    <p:sldId id="542" r:id="rId36"/>
    <p:sldId id="544" r:id="rId37"/>
    <p:sldId id="545" r:id="rId38"/>
    <p:sldId id="547" r:id="rId39"/>
    <p:sldId id="550" r:id="rId40"/>
  </p:sldIdLst>
  <p:sldSz cx="12192000" cy="6858000"/>
  <p:notesSz cx="6858000" cy="9144000"/>
  <p:embeddedFontLst>
    <p:embeddedFont>
      <p:font typeface="Calibri" panose="020F0502020204030204" pitchFamily="34" charset="0"/>
      <p:regular r:id="rId43"/>
      <p:bold r:id="rId44"/>
      <p:italic r:id="rId45"/>
      <p:boldItalic r:id="rId46"/>
    </p:embeddedFont>
    <p:embeddedFont>
      <p:font typeface="Cookies" panose="020B0604020202020204"/>
      <p:regular r:id="rId47"/>
    </p:embeddedFont>
    <p:embeddedFont>
      <p:font typeface="Muli" panose="020B0604020202020204" charset="0"/>
      <p:regular r:id="rId48"/>
      <p:bold r:id="rId49"/>
      <p:italic r:id="rId50"/>
      <p:boldItalic r:id="rId51"/>
    </p:embeddedFont>
    <p:embeddedFont>
      <p:font typeface="OpenDyslexic" panose="020B0604020202020204" charset="0"/>
      <p:regular r:id="rId52"/>
      <p:bold r:id="rId53"/>
      <p:italic r:id="rId54"/>
      <p:boldItalic r:id="rId55"/>
    </p:embeddedFont>
    <p:embeddedFont>
      <p:font typeface="OpenDyslexicAlta" panose="020B0604020202020204" charset="0"/>
      <p:regular r:id="rId56"/>
      <p:bold r:id="rId57"/>
      <p:italic r:id="rId58"/>
      <p:boldItalic r:id="rId59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3860"/>
    <a:srgbClr val="D883FF"/>
    <a:srgbClr val="8FAADC"/>
    <a:srgbClr val="68C7DD"/>
    <a:srgbClr val="FF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21951" autoAdjust="0"/>
    <p:restoredTop sz="86258" autoAdjust="0"/>
  </p:normalViewPr>
  <p:slideViewPr>
    <p:cSldViewPr snapToGrid="0" snapToObjects="1">
      <p:cViewPr varScale="1">
        <p:scale>
          <a:sx n="98" d="100"/>
          <a:sy n="98" d="100"/>
        </p:scale>
        <p:origin x="672" y="9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 snapToObjects="1">
      <p:cViewPr varScale="1">
        <p:scale>
          <a:sx n="90" d="100"/>
          <a:sy n="90" d="100"/>
        </p:scale>
        <p:origin x="3840" y="192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handoutMaster" Target="handoutMasters/handoutMaster1.xml"/><Relationship Id="rId47" Type="http://schemas.openxmlformats.org/officeDocument/2006/relationships/font" Target="fonts/font5.fntdata"/><Relationship Id="rId50" Type="http://schemas.openxmlformats.org/officeDocument/2006/relationships/font" Target="fonts/font8.fntdata"/><Relationship Id="rId55" Type="http://schemas.openxmlformats.org/officeDocument/2006/relationships/font" Target="fonts/font13.fntdata"/><Relationship Id="rId63" Type="http://schemas.openxmlformats.org/officeDocument/2006/relationships/tableStyles" Target="tableStyle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font" Target="fonts/font3.fntdata"/><Relationship Id="rId53" Type="http://schemas.openxmlformats.org/officeDocument/2006/relationships/font" Target="fonts/font11.fntdata"/><Relationship Id="rId58" Type="http://schemas.openxmlformats.org/officeDocument/2006/relationships/font" Target="fonts/font16.fntdata"/><Relationship Id="rId5" Type="http://schemas.openxmlformats.org/officeDocument/2006/relationships/slide" Target="slides/slide4.xml"/><Relationship Id="rId61" Type="http://schemas.openxmlformats.org/officeDocument/2006/relationships/viewProps" Target="viewProps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font" Target="fonts/font1.fntdata"/><Relationship Id="rId48" Type="http://schemas.openxmlformats.org/officeDocument/2006/relationships/font" Target="fonts/font6.fntdata"/><Relationship Id="rId56" Type="http://schemas.openxmlformats.org/officeDocument/2006/relationships/font" Target="fonts/font14.fntdata"/><Relationship Id="rId64" Type="http://schemas.microsoft.com/office/2016/11/relationships/changesInfo" Target="changesInfos/changesInfo1.xml"/><Relationship Id="rId8" Type="http://schemas.openxmlformats.org/officeDocument/2006/relationships/slide" Target="slides/slide7.xml"/><Relationship Id="rId51" Type="http://schemas.openxmlformats.org/officeDocument/2006/relationships/font" Target="fonts/font9.fntdata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font" Target="fonts/font4.fntdata"/><Relationship Id="rId59" Type="http://schemas.openxmlformats.org/officeDocument/2006/relationships/font" Target="fonts/font17.fntdata"/><Relationship Id="rId20" Type="http://schemas.openxmlformats.org/officeDocument/2006/relationships/slide" Target="slides/slide19.xml"/><Relationship Id="rId41" Type="http://schemas.openxmlformats.org/officeDocument/2006/relationships/notesMaster" Target="notesMasters/notesMaster1.xml"/><Relationship Id="rId54" Type="http://schemas.openxmlformats.org/officeDocument/2006/relationships/font" Target="fonts/font12.fntdata"/><Relationship Id="rId62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font" Target="fonts/font7.fntdata"/><Relationship Id="rId57" Type="http://schemas.openxmlformats.org/officeDocument/2006/relationships/font" Target="fonts/font15.fntdata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font" Target="fonts/font2.fntdata"/><Relationship Id="rId52" Type="http://schemas.openxmlformats.org/officeDocument/2006/relationships/font" Target="fonts/font10.fntdata"/><Relationship Id="rId6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James Stevens" userId="fbe9c537-6bd2-4cff-8ad8-2a588a96cd67" providerId="ADAL" clId="{1CD80F73-E0ED-436C-8770-2E8A1A0663FC}"/>
    <pc:docChg chg="modSld">
      <pc:chgData name="James Stevens" userId="fbe9c537-6bd2-4cff-8ad8-2a588a96cd67" providerId="ADAL" clId="{1CD80F73-E0ED-436C-8770-2E8A1A0663FC}" dt="2022-10-03T12:45:32.745" v="2" actId="13926"/>
      <pc:docMkLst>
        <pc:docMk/>
      </pc:docMkLst>
      <pc:sldChg chg="modSp mod">
        <pc:chgData name="James Stevens" userId="fbe9c537-6bd2-4cff-8ad8-2a588a96cd67" providerId="ADAL" clId="{1CD80F73-E0ED-436C-8770-2E8A1A0663FC}" dt="2022-10-03T12:45:32.745" v="2" actId="13926"/>
        <pc:sldMkLst>
          <pc:docMk/>
          <pc:sldMk cId="1992939754" sldId="263"/>
        </pc:sldMkLst>
        <pc:graphicFrameChg chg="modGraphic">
          <ac:chgData name="James Stevens" userId="fbe9c537-6bd2-4cff-8ad8-2a588a96cd67" providerId="ADAL" clId="{1CD80F73-E0ED-436C-8770-2E8A1A0663FC}" dt="2022-10-03T12:45:32.745" v="2" actId="13926"/>
          <ac:graphicFrameMkLst>
            <pc:docMk/>
            <pc:sldMk cId="1992939754" sldId="263"/>
            <ac:graphicFrameMk id="4" creationId="{00000000-0000-0000-0000-000000000000}"/>
          </ac:graphicFrameMkLst>
        </pc:graphicFrameChg>
      </pc:sldChg>
    </pc:docChg>
  </pc:docChgLst>
  <pc:docChgLst>
    <pc:chgData name="James Stevens" userId="fbe9c537-6bd2-4cff-8ad8-2a588a96cd67" providerId="ADAL" clId="{A905410F-6979-4D23-90EB-AD2BC67C1F59}"/>
    <pc:docChg chg="addSld">
      <pc:chgData name="James Stevens" userId="fbe9c537-6bd2-4cff-8ad8-2a588a96cd67" providerId="ADAL" clId="{A905410F-6979-4D23-90EB-AD2BC67C1F59}" dt="2023-07-04T10:06:26.191" v="1" actId="680"/>
      <pc:docMkLst>
        <pc:docMk/>
      </pc:docMkLst>
      <pc:sldChg chg="new">
        <pc:chgData name="James Stevens" userId="fbe9c537-6bd2-4cff-8ad8-2a588a96cd67" providerId="ADAL" clId="{A905410F-6979-4D23-90EB-AD2BC67C1F59}" dt="2023-07-04T09:51:54.002" v="0" actId="680"/>
        <pc:sldMkLst>
          <pc:docMk/>
          <pc:sldMk cId="411329201" sldId="625"/>
        </pc:sldMkLst>
      </pc:sldChg>
      <pc:sldChg chg="new">
        <pc:chgData name="James Stevens" userId="fbe9c537-6bd2-4cff-8ad8-2a588a96cd67" providerId="ADAL" clId="{A905410F-6979-4D23-90EB-AD2BC67C1F59}" dt="2023-07-04T10:06:26.191" v="1" actId="680"/>
        <pc:sldMkLst>
          <pc:docMk/>
          <pc:sldMk cId="715016004" sldId="626"/>
        </pc:sldMkLst>
      </pc:sldChg>
    </pc:docChg>
  </pc:docChgLst>
</pc:chgInfo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AC86F298-EB3E-D446-A729-C248AB8A5D7E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 dirty="0">
              <a:latin typeface="Muli" pitchFamily="2" charset="77"/>
            </a:endParaRP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F37BEABC-4AC1-4C4F-BDDB-0B8FF7D20C2C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3670555-72D4-BF40-B685-8412B7FA50E9}" type="datetimeFigureOut">
              <a:rPr lang="en-GB" smtClean="0">
                <a:latin typeface="Muli" pitchFamily="2" charset="77"/>
              </a:rPr>
              <a:t>04/07/2023</a:t>
            </a:fld>
            <a:endParaRPr lang="en-GB" dirty="0">
              <a:latin typeface="Muli" pitchFamily="2" charset="77"/>
            </a:endParaRP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67DF2A76-21C6-4F49-AC41-288B2976B3A3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 dirty="0">
              <a:latin typeface="Muli" pitchFamily="2" charset="77"/>
            </a:endParaRP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0984667-866C-EF45-A262-122686295C40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BC7A863-B317-0C4D-8D45-833380E63946}" type="slidenum">
              <a:rPr lang="en-GB" smtClean="0">
                <a:latin typeface="Muli" pitchFamily="2" charset="77"/>
              </a:rPr>
              <a:t>‹#›</a:t>
            </a:fld>
            <a:endParaRPr lang="en-GB" dirty="0">
              <a:latin typeface="Muli" pitchFamily="2" charset="77"/>
            </a:endParaRPr>
          </a:p>
        </p:txBody>
      </p:sp>
    </p:spTree>
    <p:extLst>
      <p:ext uri="{BB962C8B-B14F-4D97-AF65-F5344CB8AC3E}">
        <p14:creationId xmlns:p14="http://schemas.microsoft.com/office/powerpoint/2010/main" val="4203359319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 b="0" i="0">
                <a:latin typeface="Muli" pitchFamily="2" charset="77"/>
              </a:defRPr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 b="0" i="0">
                <a:latin typeface="Muli" pitchFamily="2" charset="77"/>
              </a:defRPr>
            </a:lvl1pPr>
          </a:lstStyle>
          <a:p>
            <a:fld id="{9C363ADC-09E6-FD4B-932E-4485A3F0108B}" type="datetimeFigureOut">
              <a:rPr lang="en-GB" smtClean="0"/>
              <a:pPr/>
              <a:t>04/07/2023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 b="0" i="0">
                <a:latin typeface="Muli" pitchFamily="2" charset="77"/>
              </a:defRPr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 b="0" i="0">
                <a:latin typeface="Muli" pitchFamily="2" charset="77"/>
              </a:defRPr>
            </a:lvl1pPr>
          </a:lstStyle>
          <a:p>
            <a:fld id="{5C7C66A0-413B-D942-BD25-075929779430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78530955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b="0" i="0" kern="1200">
        <a:solidFill>
          <a:schemeClr val="tx1"/>
        </a:solidFill>
        <a:latin typeface="Muli" pitchFamily="2" charset="77"/>
        <a:ea typeface="+mn-ea"/>
        <a:cs typeface="+mn-cs"/>
      </a:defRPr>
    </a:lvl1pPr>
    <a:lvl2pPr marL="457200" algn="l" defTabSz="914400" rtl="0" eaLnBrk="1" latinLnBrk="0" hangingPunct="1">
      <a:defRPr sz="1200" b="0" i="0" kern="1200">
        <a:solidFill>
          <a:schemeClr val="tx1"/>
        </a:solidFill>
        <a:latin typeface="Muli" pitchFamily="2" charset="77"/>
        <a:ea typeface="+mn-ea"/>
        <a:cs typeface="+mn-cs"/>
      </a:defRPr>
    </a:lvl2pPr>
    <a:lvl3pPr marL="914400" algn="l" defTabSz="914400" rtl="0" eaLnBrk="1" latinLnBrk="0" hangingPunct="1">
      <a:defRPr sz="1200" b="0" i="0" kern="1200">
        <a:solidFill>
          <a:schemeClr val="tx1"/>
        </a:solidFill>
        <a:latin typeface="Muli" pitchFamily="2" charset="77"/>
        <a:ea typeface="+mn-ea"/>
        <a:cs typeface="+mn-cs"/>
      </a:defRPr>
    </a:lvl3pPr>
    <a:lvl4pPr marL="1371600" algn="l" defTabSz="914400" rtl="0" eaLnBrk="1" latinLnBrk="0" hangingPunct="1">
      <a:defRPr sz="1200" b="0" i="0" kern="1200">
        <a:solidFill>
          <a:schemeClr val="tx1"/>
        </a:solidFill>
        <a:latin typeface="Muli" pitchFamily="2" charset="77"/>
        <a:ea typeface="+mn-ea"/>
        <a:cs typeface="+mn-cs"/>
      </a:defRPr>
    </a:lvl4pPr>
    <a:lvl5pPr marL="1828800" algn="l" defTabSz="914400" rtl="0" eaLnBrk="1" latinLnBrk="0" hangingPunct="1">
      <a:defRPr sz="1200" b="0" i="0" kern="1200">
        <a:solidFill>
          <a:schemeClr val="tx1"/>
        </a:solidFill>
        <a:latin typeface="Muli" pitchFamily="2" charset="77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F49B26B-16D5-6F4D-96FE-A3FD21D929F8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5088056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B148DB2-FFD0-A74B-B25B-3E6A51131D4B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9250551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Rectangle 19">
            <a:extLst>
              <a:ext uri="{FF2B5EF4-FFF2-40B4-BE49-F238E27FC236}">
                <a16:creationId xmlns:a16="http://schemas.microsoft.com/office/drawing/2014/main" id="{3F5FFFCE-C207-2846-8718-D75C344C8C89}"/>
              </a:ext>
            </a:extLst>
          </p:cNvPr>
          <p:cNvSpPr/>
          <p:nvPr userDrawn="1"/>
        </p:nvSpPr>
        <p:spPr>
          <a:xfrm>
            <a:off x="1523999" y="4809505"/>
            <a:ext cx="9144000" cy="1428689"/>
          </a:xfrm>
          <a:prstGeom prst="rect">
            <a:avLst/>
          </a:prstGeom>
          <a:solidFill>
            <a:srgbClr val="FFFFFF">
              <a:alpha val="90196"/>
            </a:srgbClr>
          </a:solidFill>
          <a:ln>
            <a:solidFill>
              <a:schemeClr val="bg1"/>
            </a:solidFill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b="0" i="0" dirty="0">
              <a:latin typeface="Muli" pitchFamily="2" charset="77"/>
            </a:endParaRPr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32C481A8-D80A-304F-BD4D-4ACD9B3D8E7E}"/>
              </a:ext>
            </a:extLst>
          </p:cNvPr>
          <p:cNvSpPr/>
          <p:nvPr userDrawn="1"/>
        </p:nvSpPr>
        <p:spPr>
          <a:xfrm>
            <a:off x="3465322" y="2902739"/>
            <a:ext cx="5261355" cy="795646"/>
          </a:xfrm>
          <a:prstGeom prst="rect">
            <a:avLst/>
          </a:prstGeom>
          <a:solidFill>
            <a:srgbClr val="FFFFFF">
              <a:alpha val="89804"/>
            </a:srgbClr>
          </a:solidFill>
          <a:ln>
            <a:solidFill>
              <a:schemeClr val="bg1"/>
            </a:solidFill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b="0" i="0" dirty="0">
              <a:latin typeface="Muli" pitchFamily="2" charset="77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3999" y="4809506"/>
            <a:ext cx="9144000" cy="1428689"/>
          </a:xfrm>
        </p:spPr>
        <p:txBody>
          <a:bodyPr anchor="ctr"/>
          <a:lstStyle>
            <a:lvl1pPr marL="0" indent="0" algn="ctr">
              <a:lnSpc>
                <a:spcPct val="150000"/>
              </a:lnSpc>
              <a:buNone/>
              <a:defRPr sz="18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Click to edit Master subtitle style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fld id="{5847DFD5-B20C-0843-B9F3-D331800CC2B1}" type="datetimeFigureOut">
              <a:rPr lang="en-GB" smtClean="0"/>
              <a:pPr/>
              <a:t>04/07/2023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fld id="{29D7F810-DEEF-074C-B140-2A2C318EAFDC}" type="slidenum">
              <a:rPr lang="en-GB" smtClean="0"/>
              <a:pPr/>
              <a:t>‹#›</a:t>
            </a:fld>
            <a:endParaRPr lang="en-GB" dirty="0"/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C8310848-5352-7949-AABA-914363C424E6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2990849" y="1261687"/>
            <a:ext cx="6210300" cy="1079500"/>
          </a:xfrm>
          <a:prstGeom prst="rect">
            <a:avLst/>
          </a:prstGeom>
        </p:spPr>
      </p:pic>
      <p:sp>
        <p:nvSpPr>
          <p:cNvPr id="14" name="Text Placeholder 13">
            <a:extLst>
              <a:ext uri="{FF2B5EF4-FFF2-40B4-BE49-F238E27FC236}">
                <a16:creationId xmlns:a16="http://schemas.microsoft.com/office/drawing/2014/main" id="{B2F3C88D-BF6E-6D4C-9A25-CACB03AA208B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4971061" y="3115896"/>
            <a:ext cx="641969" cy="369332"/>
          </a:xfrm>
        </p:spPr>
        <p:txBody>
          <a:bodyPr>
            <a:normAutofit/>
          </a:bodyPr>
          <a:lstStyle>
            <a:lvl1pPr marL="0" indent="0">
              <a:buNone/>
              <a:defRPr sz="1800" b="0" i="0">
                <a:latin typeface="Muli" pitchFamily="2" charset="77"/>
              </a:defRPr>
            </a:lvl1pPr>
          </a:lstStyle>
          <a:p>
            <a:pPr lvl="0"/>
            <a:r>
              <a:rPr lang="en-US" dirty="0"/>
              <a:t>#</a:t>
            </a:r>
            <a:endParaRPr lang="en-GB" dirty="0"/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A1D45BA0-7B16-364F-96FA-7CCD74809633}"/>
              </a:ext>
            </a:extLst>
          </p:cNvPr>
          <p:cNvSpPr txBox="1"/>
          <p:nvPr userDrawn="1"/>
        </p:nvSpPr>
        <p:spPr>
          <a:xfrm>
            <a:off x="4038600" y="3115896"/>
            <a:ext cx="9324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0" i="0" dirty="0">
                <a:latin typeface="Muli" pitchFamily="2" charset="77"/>
              </a:rPr>
              <a:t>Stage:</a:t>
            </a:r>
          </a:p>
        </p:txBody>
      </p:sp>
      <p:sp>
        <p:nvSpPr>
          <p:cNvPr id="16" name="Text Placeholder 13">
            <a:extLst>
              <a:ext uri="{FF2B5EF4-FFF2-40B4-BE49-F238E27FC236}">
                <a16:creationId xmlns:a16="http://schemas.microsoft.com/office/drawing/2014/main" id="{204E8ED3-ED92-2F44-AA0C-C3500973984C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7047550" y="3115896"/>
            <a:ext cx="641969" cy="369332"/>
          </a:xfrm>
        </p:spPr>
        <p:txBody>
          <a:bodyPr>
            <a:normAutofit/>
          </a:bodyPr>
          <a:lstStyle>
            <a:lvl1pPr marL="0" indent="0">
              <a:buNone/>
              <a:defRPr sz="1800" b="0" i="0">
                <a:latin typeface="Muli" pitchFamily="2" charset="77"/>
              </a:defRPr>
            </a:lvl1pPr>
          </a:lstStyle>
          <a:p>
            <a:pPr lvl="0"/>
            <a:r>
              <a:rPr lang="en-US" dirty="0"/>
              <a:t>#</a:t>
            </a:r>
            <a:endParaRPr lang="en-GB" dirty="0"/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543EE4B3-C0E4-AE42-921D-72A75F2D0332}"/>
              </a:ext>
            </a:extLst>
          </p:cNvPr>
          <p:cNvSpPr txBox="1"/>
          <p:nvPr userDrawn="1"/>
        </p:nvSpPr>
        <p:spPr>
          <a:xfrm>
            <a:off x="6285633" y="3115896"/>
            <a:ext cx="76191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0" i="0" dirty="0">
                <a:latin typeface="Muli" pitchFamily="2" charset="77"/>
              </a:rPr>
              <a:t>List: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8096019E-95A0-2D4E-97D3-112FE4B8A256}"/>
              </a:ext>
            </a:extLst>
          </p:cNvPr>
          <p:cNvSpPr txBox="1"/>
          <p:nvPr userDrawn="1"/>
        </p:nvSpPr>
        <p:spPr>
          <a:xfrm>
            <a:off x="231648" y="6581001"/>
            <a:ext cx="1176528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200" b="1" dirty="0">
                <a:solidFill>
                  <a:schemeClr val="bg1"/>
                </a:solidFill>
                <a:latin typeface="Muli" pitchFamily="2" charset="77"/>
              </a:rPr>
              <a:t>All elements of this scheme are copyright © The Spelling Shed Ltd and may not be redistributed without permission. </a:t>
            </a:r>
          </a:p>
        </p:txBody>
      </p:sp>
    </p:spTree>
    <p:extLst>
      <p:ext uri="{BB962C8B-B14F-4D97-AF65-F5344CB8AC3E}">
        <p14:creationId xmlns:p14="http://schemas.microsoft.com/office/powerpoint/2010/main" val="196182667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 22">
            <a:extLst>
              <a:ext uri="{FF2B5EF4-FFF2-40B4-BE49-F238E27FC236}">
                <a16:creationId xmlns:a16="http://schemas.microsoft.com/office/drawing/2014/main" id="{D22C0101-D23A-5C4E-A28F-EEE925C2BAFE}"/>
              </a:ext>
            </a:extLst>
          </p:cNvPr>
          <p:cNvSpPr/>
          <p:nvPr userDrawn="1"/>
        </p:nvSpPr>
        <p:spPr>
          <a:xfrm>
            <a:off x="152400" y="137160"/>
            <a:ext cx="11887200" cy="6604834"/>
          </a:xfrm>
          <a:prstGeom prst="rect">
            <a:avLst/>
          </a:prstGeom>
          <a:solidFill>
            <a:srgbClr val="FFFFFF">
              <a:alpha val="89804"/>
            </a:srgbClr>
          </a:solidFill>
          <a:ln>
            <a:solidFill>
              <a:schemeClr val="bg1"/>
            </a:solidFill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b="0" i="0" dirty="0">
              <a:latin typeface="Muli" pitchFamily="2" charset="77"/>
            </a:endParaRPr>
          </a:p>
        </p:txBody>
      </p:sp>
      <p:graphicFrame>
        <p:nvGraphicFramePr>
          <p:cNvPr id="7" name="Table 6">
            <a:extLst>
              <a:ext uri="{FF2B5EF4-FFF2-40B4-BE49-F238E27FC236}">
                <a16:creationId xmlns:a16="http://schemas.microsoft.com/office/drawing/2014/main" id="{5BA0AB86-75A7-554E-9835-D9E30F3233C2}"/>
              </a:ext>
            </a:extLst>
          </p:cNvPr>
          <p:cNvGraphicFramePr>
            <a:graphicFrameLocks noGrp="1"/>
          </p:cNvGraphicFramePr>
          <p:nvPr userDrawn="1">
            <p:extLst>
              <p:ext uri="{D42A27DB-BD31-4B8C-83A1-F6EECF244321}">
                <p14:modId xmlns:p14="http://schemas.microsoft.com/office/powerpoint/2010/main" val="2968736134"/>
              </p:ext>
            </p:extLst>
          </p:nvPr>
        </p:nvGraphicFramePr>
        <p:xfrm>
          <a:off x="508000" y="325966"/>
          <a:ext cx="9055100" cy="86783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16503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789006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433917">
                <a:tc>
                  <a:txBody>
                    <a:bodyPr/>
                    <a:lstStyle/>
                    <a:p>
                      <a:r>
                        <a:rPr lang="en-GB" sz="1400" b="0" i="0" dirty="0">
                          <a:latin typeface="Muli" pitchFamily="2" charset="77"/>
                        </a:rPr>
                        <a:t>Stage: </a:t>
                      </a:r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400" b="0" i="0" dirty="0">
                        <a:latin typeface="Muli" pitchFamily="2" charset="77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33917">
                <a:tc>
                  <a:txBody>
                    <a:bodyPr/>
                    <a:lstStyle/>
                    <a:p>
                      <a:r>
                        <a:rPr lang="en-GB" sz="1400" b="0" i="0" dirty="0">
                          <a:latin typeface="Muli" pitchFamily="2" charset="77"/>
                        </a:rPr>
                        <a:t>List: </a:t>
                      </a:r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9" name="Text Placeholder 8">
            <a:extLst>
              <a:ext uri="{FF2B5EF4-FFF2-40B4-BE49-F238E27FC236}">
                <a16:creationId xmlns:a16="http://schemas.microsoft.com/office/drawing/2014/main" id="{7CCCC1F5-259E-4B4B-BD71-985F50066023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1116013" y="349716"/>
            <a:ext cx="427037" cy="362803"/>
          </a:xfrm>
        </p:spPr>
        <p:txBody>
          <a:bodyPr>
            <a:normAutofit/>
          </a:bodyPr>
          <a:lstStyle>
            <a:lvl1pPr marL="0" indent="0">
              <a:buNone/>
              <a:defRPr sz="1400" b="0" i="0">
                <a:latin typeface="Muli" pitchFamily="2" charset="77"/>
              </a:defRPr>
            </a:lvl1pPr>
          </a:lstStyle>
          <a:p>
            <a:pPr lvl="0"/>
            <a:r>
              <a:rPr lang="en-GB" dirty="0"/>
              <a:t>1</a:t>
            </a:r>
          </a:p>
        </p:txBody>
      </p:sp>
      <p:sp>
        <p:nvSpPr>
          <p:cNvPr id="10" name="Text Placeholder 8">
            <a:extLst>
              <a:ext uri="{FF2B5EF4-FFF2-40B4-BE49-F238E27FC236}">
                <a16:creationId xmlns:a16="http://schemas.microsoft.com/office/drawing/2014/main" id="{D89521DD-EB1B-DB4F-AF92-E0AA49E4BF8E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1116012" y="788047"/>
            <a:ext cx="427037" cy="362803"/>
          </a:xfrm>
        </p:spPr>
        <p:txBody>
          <a:bodyPr>
            <a:normAutofit/>
          </a:bodyPr>
          <a:lstStyle>
            <a:lvl1pPr marL="0" indent="0">
              <a:buNone/>
              <a:defRPr sz="1400" b="0" i="0">
                <a:latin typeface="Muli" pitchFamily="2" charset="77"/>
              </a:defRPr>
            </a:lvl1pPr>
          </a:lstStyle>
          <a:p>
            <a:pPr lvl="0"/>
            <a:r>
              <a:rPr lang="en-GB" dirty="0"/>
              <a:t>1</a:t>
            </a:r>
          </a:p>
        </p:txBody>
      </p:sp>
      <p:sp>
        <p:nvSpPr>
          <p:cNvPr id="11" name="Text Placeholder 8">
            <a:extLst>
              <a:ext uri="{FF2B5EF4-FFF2-40B4-BE49-F238E27FC236}">
                <a16:creationId xmlns:a16="http://schemas.microsoft.com/office/drawing/2014/main" id="{2B829687-5986-4D4A-9EAC-01CD129F7C40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1662545" y="325967"/>
            <a:ext cx="7900555" cy="867834"/>
          </a:xfrm>
        </p:spPr>
        <p:txBody>
          <a:bodyPr>
            <a:normAutofit/>
          </a:bodyPr>
          <a:lstStyle>
            <a:lvl1pPr marL="0" indent="0">
              <a:buNone/>
              <a:defRPr sz="1400" b="0" i="0">
                <a:latin typeface="Muli" pitchFamily="2" charset="77"/>
              </a:defRPr>
            </a:lvl1pPr>
          </a:lstStyle>
          <a:p>
            <a:pPr lvl="0"/>
            <a:endParaRPr lang="en-GB" dirty="0"/>
          </a:p>
        </p:txBody>
      </p:sp>
      <p:graphicFrame>
        <p:nvGraphicFramePr>
          <p:cNvPr id="12" name="Table 11">
            <a:extLst>
              <a:ext uri="{FF2B5EF4-FFF2-40B4-BE49-F238E27FC236}">
                <a16:creationId xmlns:a16="http://schemas.microsoft.com/office/drawing/2014/main" id="{9C5803DD-6F71-4F43-8676-686F6A0B910E}"/>
              </a:ext>
            </a:extLst>
          </p:cNvPr>
          <p:cNvGraphicFramePr>
            <a:graphicFrameLocks noGrp="1"/>
          </p:cNvGraphicFramePr>
          <p:nvPr userDrawn="1">
            <p:extLst>
              <p:ext uri="{D42A27DB-BD31-4B8C-83A1-F6EECF244321}">
                <p14:modId xmlns:p14="http://schemas.microsoft.com/office/powerpoint/2010/main" val="1287969327"/>
              </p:ext>
            </p:extLst>
          </p:nvPr>
        </p:nvGraphicFramePr>
        <p:xfrm>
          <a:off x="508000" y="1550668"/>
          <a:ext cx="2787650" cy="50292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787650">
                  <a:extLst>
                    <a:ext uri="{9D8B030D-6E8A-4147-A177-3AD203B41FA5}">
                      <a16:colId xmlns:a16="http://schemas.microsoft.com/office/drawing/2014/main" val="4129481148"/>
                    </a:ext>
                  </a:extLst>
                </a:gridCol>
              </a:tblGrid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Spellings</a:t>
                      </a:r>
                    </a:p>
                  </a:txBody>
                  <a:tcPr>
                    <a:solidFill>
                      <a:srgbClr val="D883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22346361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endParaRPr lang="en-GB" sz="16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158844199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endParaRPr lang="en-GB" sz="16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83103548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endParaRPr lang="en-GB" sz="16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85982183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endParaRPr lang="en-GB" sz="16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04163868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endParaRPr lang="en-GB" sz="16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582151694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endParaRPr lang="en-GB" sz="16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428086707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endParaRPr lang="en-GB" sz="16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496181646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endParaRPr lang="en-GB" sz="16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887969453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endParaRPr lang="en-GB" sz="16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73784806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endParaRPr lang="en-GB" sz="16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659827967"/>
                  </a:ext>
                </a:extLst>
              </a:tr>
            </a:tbl>
          </a:graphicData>
        </a:graphic>
      </p:graphicFrame>
      <p:sp>
        <p:nvSpPr>
          <p:cNvPr id="16" name="Text Placeholder 15">
            <a:extLst>
              <a:ext uri="{FF2B5EF4-FFF2-40B4-BE49-F238E27FC236}">
                <a16:creationId xmlns:a16="http://schemas.microsoft.com/office/drawing/2014/main" id="{4A42A733-05A7-7244-8430-E2765D4C50FD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508000" y="1995168"/>
            <a:ext cx="2787650" cy="4584700"/>
          </a:xfrm>
        </p:spPr>
        <p:txBody>
          <a:bodyPr>
            <a:normAutofit/>
          </a:bodyPr>
          <a:lstStyle>
            <a:lvl1pPr marL="0" indent="0">
              <a:buNone/>
              <a:defRPr sz="2400"/>
            </a:lvl1pPr>
          </a:lstStyle>
          <a:p>
            <a:pPr lvl="0"/>
            <a:endParaRPr lang="en-GB" dirty="0"/>
          </a:p>
          <a:p>
            <a:pPr lvl="0"/>
            <a:endParaRPr lang="en-GB" dirty="0"/>
          </a:p>
        </p:txBody>
      </p:sp>
      <p:sp>
        <p:nvSpPr>
          <p:cNvPr id="21" name="Content Placeholder 20">
            <a:extLst>
              <a:ext uri="{FF2B5EF4-FFF2-40B4-BE49-F238E27FC236}">
                <a16:creationId xmlns:a16="http://schemas.microsoft.com/office/drawing/2014/main" id="{DDF07794-DDE5-1748-AA98-177CF77DDF88}"/>
              </a:ext>
            </a:extLst>
          </p:cNvPr>
          <p:cNvSpPr>
            <a:spLocks noGrp="1"/>
          </p:cNvSpPr>
          <p:nvPr>
            <p:ph sz="quarter" idx="18"/>
          </p:nvPr>
        </p:nvSpPr>
        <p:spPr>
          <a:xfrm>
            <a:off x="3425190" y="1354611"/>
            <a:ext cx="8382000" cy="5268914"/>
          </a:xfrm>
        </p:spPr>
        <p:txBody>
          <a:bodyPr>
            <a:normAutofit/>
          </a:bodyPr>
          <a:lstStyle>
            <a:lvl1pPr>
              <a:defRPr lang="en-GB" sz="1800" b="0" i="0" kern="1200" dirty="0">
                <a:solidFill>
                  <a:prstClr val="black"/>
                </a:solidFill>
                <a:latin typeface="OpenDyslexicAlta" pitchFamily="2" charset="77"/>
                <a:ea typeface="OpenDyslexicAlta" pitchFamily="2" charset="77"/>
                <a:cs typeface="OpenDyslexicAlta" pitchFamily="2" charset="77"/>
              </a:defRPr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marL="0" lvl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buFont typeface="Arial"/>
              <a:buNone/>
            </a:pPr>
            <a:r>
              <a:rPr lang="en-US" dirty="0"/>
              <a:t>Edit Master text styles</a:t>
            </a:r>
          </a:p>
          <a:p>
            <a:pPr marL="0" lvl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buFont typeface="Arial"/>
              <a:buNone/>
            </a:pPr>
            <a:r>
              <a:rPr lang="en-US" dirty="0"/>
              <a:t>Second level</a:t>
            </a:r>
          </a:p>
          <a:p>
            <a:pPr marL="0" lvl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buFont typeface="Arial"/>
              <a:buNone/>
            </a:pPr>
            <a:r>
              <a:rPr lang="en-US" dirty="0"/>
              <a:t>Third level</a:t>
            </a:r>
          </a:p>
          <a:p>
            <a:pPr marL="0" lvl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buFont typeface="Arial"/>
              <a:buNone/>
            </a:pPr>
            <a:r>
              <a:rPr lang="en-US" dirty="0"/>
              <a:t>Fourth level</a:t>
            </a:r>
          </a:p>
          <a:p>
            <a:pPr marL="0" lvl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buFont typeface="Arial"/>
              <a:buNone/>
            </a:pPr>
            <a:r>
              <a:rPr lang="en-US" dirty="0"/>
              <a:t>Fifth level</a:t>
            </a:r>
            <a:endParaRPr lang="en-GB" dirty="0"/>
          </a:p>
        </p:txBody>
      </p:sp>
      <p:pic>
        <p:nvPicPr>
          <p:cNvPr id="22" name="Picture 21">
            <a:extLst>
              <a:ext uri="{FF2B5EF4-FFF2-40B4-BE49-F238E27FC236}">
                <a16:creationId xmlns:a16="http://schemas.microsoft.com/office/drawing/2014/main" id="{1DD0F53D-1FF4-844C-9CFA-9D8546D499B6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650186" y="-18580"/>
            <a:ext cx="2296886" cy="13996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6297042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ook cover write chec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ectangle 14">
            <a:extLst>
              <a:ext uri="{FF2B5EF4-FFF2-40B4-BE49-F238E27FC236}">
                <a16:creationId xmlns:a16="http://schemas.microsoft.com/office/drawing/2014/main" id="{7633CE64-A964-3E46-A3DD-F645847941CD}"/>
              </a:ext>
            </a:extLst>
          </p:cNvPr>
          <p:cNvSpPr/>
          <p:nvPr userDrawn="1"/>
        </p:nvSpPr>
        <p:spPr>
          <a:xfrm>
            <a:off x="152400" y="137160"/>
            <a:ext cx="11887200" cy="6604834"/>
          </a:xfrm>
          <a:prstGeom prst="rect">
            <a:avLst/>
          </a:prstGeom>
          <a:solidFill>
            <a:srgbClr val="FFFFFF">
              <a:alpha val="89804"/>
            </a:srgbClr>
          </a:solidFill>
          <a:ln>
            <a:solidFill>
              <a:schemeClr val="bg1"/>
            </a:solidFill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b="0" i="0" dirty="0">
              <a:latin typeface="Muli" pitchFamily="2" charset="77"/>
            </a:endParaRPr>
          </a:p>
        </p:txBody>
      </p:sp>
      <p:graphicFrame>
        <p:nvGraphicFramePr>
          <p:cNvPr id="13" name="Table 12">
            <a:extLst>
              <a:ext uri="{FF2B5EF4-FFF2-40B4-BE49-F238E27FC236}">
                <a16:creationId xmlns:a16="http://schemas.microsoft.com/office/drawing/2014/main" id="{EDA57134-93E0-C141-B390-3DFCA82BCCD7}"/>
              </a:ext>
            </a:extLst>
          </p:cNvPr>
          <p:cNvGraphicFramePr>
            <a:graphicFrameLocks noGrp="1"/>
          </p:cNvGraphicFramePr>
          <p:nvPr userDrawn="1">
            <p:extLst>
              <p:ext uri="{D42A27DB-BD31-4B8C-83A1-F6EECF244321}">
                <p14:modId xmlns:p14="http://schemas.microsoft.com/office/powerpoint/2010/main" val="2046192478"/>
              </p:ext>
            </p:extLst>
          </p:nvPr>
        </p:nvGraphicFramePr>
        <p:xfrm>
          <a:off x="508000" y="1600196"/>
          <a:ext cx="11150600" cy="50292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7876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7876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7876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78765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Spellings</a:t>
                      </a:r>
                    </a:p>
                  </a:txBody>
                  <a:tcPr>
                    <a:solidFill>
                      <a:srgbClr val="D883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1</a:t>
                      </a:r>
                      <a:r>
                        <a:rPr lang="en-GB" b="0" i="0" baseline="3000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st</a:t>
                      </a:r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 Attempt</a:t>
                      </a:r>
                    </a:p>
                  </a:txBody>
                  <a:tcPr>
                    <a:solidFill>
                      <a:srgbClr val="D883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2</a:t>
                      </a:r>
                      <a:r>
                        <a:rPr lang="en-GB" b="0" i="0" baseline="3000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nd</a:t>
                      </a:r>
                      <a:r>
                        <a:rPr lang="en-GB" b="0" i="0" baseline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 Attempt</a:t>
                      </a:r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>
                    <a:solidFill>
                      <a:srgbClr val="D883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3</a:t>
                      </a:r>
                      <a:r>
                        <a:rPr lang="en-GB" b="0" i="0" baseline="3000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rd</a:t>
                      </a:r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 Attempt</a:t>
                      </a:r>
                    </a:p>
                  </a:txBody>
                  <a:tcPr>
                    <a:solidFill>
                      <a:srgbClr val="D883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</a:tbl>
          </a:graphicData>
        </a:graphic>
      </p:graphicFrame>
      <p:graphicFrame>
        <p:nvGraphicFramePr>
          <p:cNvPr id="7" name="Table 6">
            <a:extLst>
              <a:ext uri="{FF2B5EF4-FFF2-40B4-BE49-F238E27FC236}">
                <a16:creationId xmlns:a16="http://schemas.microsoft.com/office/drawing/2014/main" id="{5BA0AB86-75A7-554E-9835-D9E30F3233C2}"/>
              </a:ext>
            </a:extLst>
          </p:cNvPr>
          <p:cNvGraphicFramePr>
            <a:graphicFrameLocks noGrp="1"/>
          </p:cNvGraphicFramePr>
          <p:nvPr userDrawn="1">
            <p:extLst>
              <p:ext uri="{D42A27DB-BD31-4B8C-83A1-F6EECF244321}">
                <p14:modId xmlns:p14="http://schemas.microsoft.com/office/powerpoint/2010/main" val="2995043656"/>
              </p:ext>
            </p:extLst>
          </p:nvPr>
        </p:nvGraphicFramePr>
        <p:xfrm>
          <a:off x="508000" y="325966"/>
          <a:ext cx="9055100" cy="86783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16503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789006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433917">
                <a:tc>
                  <a:txBody>
                    <a:bodyPr/>
                    <a:lstStyle/>
                    <a:p>
                      <a:r>
                        <a:rPr lang="en-GB" sz="1400" b="0" i="0" dirty="0">
                          <a:latin typeface="Muli" pitchFamily="2" charset="77"/>
                        </a:rPr>
                        <a:t>Stage: </a:t>
                      </a:r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400" b="0" i="0" dirty="0">
                        <a:latin typeface="Muli" pitchFamily="2" charset="77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33917">
                <a:tc>
                  <a:txBody>
                    <a:bodyPr/>
                    <a:lstStyle/>
                    <a:p>
                      <a:r>
                        <a:rPr lang="en-GB" sz="1400" b="0" i="0" dirty="0">
                          <a:latin typeface="Muli" pitchFamily="2" charset="77"/>
                        </a:rPr>
                        <a:t>List: </a:t>
                      </a:r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9" name="Text Placeholder 8">
            <a:extLst>
              <a:ext uri="{FF2B5EF4-FFF2-40B4-BE49-F238E27FC236}">
                <a16:creationId xmlns:a16="http://schemas.microsoft.com/office/drawing/2014/main" id="{7CCCC1F5-259E-4B4B-BD71-985F50066023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1116013" y="349716"/>
            <a:ext cx="427037" cy="362803"/>
          </a:xfrm>
        </p:spPr>
        <p:txBody>
          <a:bodyPr>
            <a:normAutofit/>
          </a:bodyPr>
          <a:lstStyle>
            <a:lvl1pPr marL="0" indent="0">
              <a:buNone/>
              <a:defRPr sz="1400" b="0" i="0">
                <a:latin typeface="Muli" pitchFamily="2" charset="77"/>
              </a:defRPr>
            </a:lvl1pPr>
          </a:lstStyle>
          <a:p>
            <a:pPr lvl="0"/>
            <a:r>
              <a:rPr lang="en-GB" dirty="0"/>
              <a:t>1</a:t>
            </a:r>
          </a:p>
        </p:txBody>
      </p:sp>
      <p:sp>
        <p:nvSpPr>
          <p:cNvPr id="10" name="Text Placeholder 8">
            <a:extLst>
              <a:ext uri="{FF2B5EF4-FFF2-40B4-BE49-F238E27FC236}">
                <a16:creationId xmlns:a16="http://schemas.microsoft.com/office/drawing/2014/main" id="{D89521DD-EB1B-DB4F-AF92-E0AA49E4BF8E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1116012" y="788047"/>
            <a:ext cx="427037" cy="362803"/>
          </a:xfrm>
        </p:spPr>
        <p:txBody>
          <a:bodyPr>
            <a:normAutofit/>
          </a:bodyPr>
          <a:lstStyle>
            <a:lvl1pPr marL="0" indent="0">
              <a:buNone/>
              <a:defRPr sz="1400" b="0" i="0">
                <a:latin typeface="Muli" pitchFamily="2" charset="77"/>
              </a:defRPr>
            </a:lvl1pPr>
          </a:lstStyle>
          <a:p>
            <a:pPr lvl="0"/>
            <a:r>
              <a:rPr lang="en-GB" dirty="0"/>
              <a:t>1</a:t>
            </a:r>
          </a:p>
        </p:txBody>
      </p:sp>
      <p:sp>
        <p:nvSpPr>
          <p:cNvPr id="11" name="Text Placeholder 8">
            <a:extLst>
              <a:ext uri="{FF2B5EF4-FFF2-40B4-BE49-F238E27FC236}">
                <a16:creationId xmlns:a16="http://schemas.microsoft.com/office/drawing/2014/main" id="{2B829687-5986-4D4A-9EAC-01CD129F7C40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1662545" y="325967"/>
            <a:ext cx="7900555" cy="867834"/>
          </a:xfrm>
        </p:spPr>
        <p:txBody>
          <a:bodyPr>
            <a:normAutofit/>
          </a:bodyPr>
          <a:lstStyle>
            <a:lvl1pPr marL="0" indent="0">
              <a:buNone/>
              <a:defRPr sz="1400" b="0" i="0">
                <a:latin typeface="Muli" pitchFamily="2" charset="77"/>
              </a:defRPr>
            </a:lvl1pPr>
          </a:lstStyle>
          <a:p>
            <a:pPr lvl="0"/>
            <a:endParaRPr lang="en-GB" dirty="0"/>
          </a:p>
        </p:txBody>
      </p:sp>
      <p:sp>
        <p:nvSpPr>
          <p:cNvPr id="16" name="Text Placeholder 15">
            <a:extLst>
              <a:ext uri="{FF2B5EF4-FFF2-40B4-BE49-F238E27FC236}">
                <a16:creationId xmlns:a16="http://schemas.microsoft.com/office/drawing/2014/main" id="{4A42A733-05A7-7244-8430-E2765D4C50FD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508000" y="1995168"/>
            <a:ext cx="2787650" cy="4584700"/>
          </a:xfrm>
        </p:spPr>
        <p:txBody>
          <a:bodyPr>
            <a:normAutofit/>
          </a:bodyPr>
          <a:lstStyle>
            <a:lvl1pPr marL="0" indent="0">
              <a:buNone/>
              <a:defRPr sz="2400"/>
            </a:lvl1pPr>
          </a:lstStyle>
          <a:p>
            <a:pPr lvl="0"/>
            <a:endParaRPr lang="en-GB" dirty="0"/>
          </a:p>
          <a:p>
            <a:pPr lvl="0"/>
            <a:endParaRPr lang="en-GB" dirty="0"/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160B6E23-2996-D04A-9DCA-7750F487B581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650186" y="-18580"/>
            <a:ext cx="2296886" cy="13996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383936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Content p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2CA7A3E8-3E3C-9545-B15C-D2AF00F7E362}"/>
              </a:ext>
            </a:extLst>
          </p:cNvPr>
          <p:cNvSpPr/>
          <p:nvPr userDrawn="1"/>
        </p:nvSpPr>
        <p:spPr>
          <a:xfrm>
            <a:off x="152400" y="137160"/>
            <a:ext cx="11887200" cy="6604834"/>
          </a:xfrm>
          <a:prstGeom prst="rect">
            <a:avLst/>
          </a:prstGeom>
          <a:solidFill>
            <a:srgbClr val="FFFFFF">
              <a:alpha val="89804"/>
            </a:srgbClr>
          </a:solidFill>
          <a:ln>
            <a:solidFill>
              <a:schemeClr val="bg1"/>
            </a:solidFill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b="0" i="0" dirty="0">
              <a:latin typeface="Muli" pitchFamily="2" charset="77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8780813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fld id="{5847DFD5-B20C-0843-B9F3-D331800CC2B1}" type="datetimeFigureOut">
              <a:rPr lang="en-GB" smtClean="0"/>
              <a:pPr/>
              <a:t>04/07/2023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fld id="{29D7F810-DEEF-074C-B140-2A2C318EAFDC}" type="slidenum">
              <a:rPr lang="en-GB" smtClean="0"/>
              <a:pPr/>
              <a:t>‹#›</a:t>
            </a:fld>
            <a:endParaRPr lang="en-GB" dirty="0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49137CCF-D866-694A-979D-58389EC37E24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650186" y="-18580"/>
            <a:ext cx="2296886" cy="13996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901411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Question p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4403F0EC-BACB-B74E-A7F5-23CAB3DFDA3B}"/>
              </a:ext>
            </a:extLst>
          </p:cNvPr>
          <p:cNvSpPr/>
          <p:nvPr userDrawn="1"/>
        </p:nvSpPr>
        <p:spPr>
          <a:xfrm>
            <a:off x="152400" y="137160"/>
            <a:ext cx="11887200" cy="6604834"/>
          </a:xfrm>
          <a:prstGeom prst="rect">
            <a:avLst/>
          </a:prstGeom>
          <a:solidFill>
            <a:srgbClr val="FFFFFF">
              <a:alpha val="89804"/>
            </a:srgbClr>
          </a:solidFill>
          <a:ln>
            <a:solidFill>
              <a:schemeClr val="bg1"/>
            </a:solidFill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b="0" i="0" dirty="0">
              <a:latin typeface="Muli" pitchFamily="2" charset="77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1431925"/>
            <a:ext cx="10515600" cy="1325563"/>
          </a:xfrm>
        </p:spPr>
        <p:txBody>
          <a:bodyPr/>
          <a:lstStyle>
            <a:lvl1pPr algn="ctr">
              <a:defRPr>
                <a:latin typeface="OpenDyslexicAlta" pitchFamily="2" charset="77"/>
              </a:defRPr>
            </a:lvl1pPr>
          </a:lstStyle>
          <a:p>
            <a:r>
              <a:rPr lang="en-US" dirty="0"/>
              <a:t>Click to edit Master title style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 hasCustomPrompt="1"/>
          </p:nvPr>
        </p:nvSpPr>
        <p:spPr>
          <a:xfrm>
            <a:off x="838200" y="3520441"/>
            <a:ext cx="10515600" cy="2656522"/>
          </a:xfrm>
        </p:spPr>
        <p:txBody>
          <a:bodyPr>
            <a:normAutofit/>
          </a:bodyPr>
          <a:lstStyle>
            <a:lvl1pPr marL="0" indent="0">
              <a:buNone/>
              <a:defRPr sz="4200">
                <a:solidFill>
                  <a:srgbClr val="0070C0"/>
                </a:solidFill>
              </a:defRPr>
            </a:lvl1pPr>
            <a:lvl2pPr>
              <a:defRPr>
                <a:solidFill>
                  <a:srgbClr val="0070C0"/>
                </a:solidFill>
              </a:defRPr>
            </a:lvl2pPr>
            <a:lvl3pPr>
              <a:defRPr>
                <a:solidFill>
                  <a:srgbClr val="0070C0"/>
                </a:solidFill>
              </a:defRPr>
            </a:lvl3pPr>
            <a:lvl4pPr>
              <a:defRPr>
                <a:solidFill>
                  <a:srgbClr val="0070C0"/>
                </a:solidFill>
              </a:defRPr>
            </a:lvl4pPr>
            <a:lvl5pPr>
              <a:defRPr>
                <a:solidFill>
                  <a:srgbClr val="0070C0"/>
                </a:solidFill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250FF983-7FE9-084E-894E-ADB137A670DE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650186" y="-18580"/>
            <a:ext cx="2296886" cy="13996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3974491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fld id="{5847DFD5-B20C-0843-B9F3-D331800CC2B1}" type="datetimeFigureOut">
              <a:rPr lang="en-GB" smtClean="0"/>
              <a:pPr/>
              <a:t>04/07/2023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fld id="{29D7F810-DEEF-074C-B140-2A2C318EAFDC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92632786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fld id="{5847DFD5-B20C-0843-B9F3-D331800CC2B1}" type="datetimeFigureOut">
              <a:rPr lang="en-GB" smtClean="0"/>
              <a:pPr/>
              <a:t>04/07/2023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fld id="{29D7F810-DEEF-074C-B140-2A2C318EAFDC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68353718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fld id="{5847DFD5-B20C-0843-B9F3-D331800CC2B1}" type="datetimeFigureOut">
              <a:rPr lang="en-GB" smtClean="0"/>
              <a:pPr/>
              <a:t>04/07/2023</a:t>
            </a:fld>
            <a:endParaRPr lang="en-GB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endParaRPr lang="en-GB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fld id="{29D7F810-DEEF-074C-B140-2A2C318EAFDC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1123350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fld id="{5847DFD5-B20C-0843-B9F3-D331800CC2B1}" type="datetimeFigureOut">
              <a:rPr lang="en-GB" smtClean="0"/>
              <a:pPr/>
              <a:t>04/07/2023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fld id="{29D7F810-DEEF-074C-B140-2A2C318EAFDC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96276468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fld id="{5847DFD5-B20C-0843-B9F3-D331800CC2B1}" type="datetimeFigureOut">
              <a:rPr lang="en-GB" smtClean="0"/>
              <a:pPr/>
              <a:t>04/07/2023</a:t>
            </a:fld>
            <a:endParaRPr lang="en-GB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fld id="{29D7F810-DEEF-074C-B140-2A2C318EAFDC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68980964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fld id="{5847DFD5-B20C-0843-B9F3-D331800CC2B1}" type="datetimeFigureOut">
              <a:rPr lang="en-GB" smtClean="0"/>
              <a:pPr/>
              <a:t>04/07/2023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fld id="{29D7F810-DEEF-074C-B140-2A2C318EAFDC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1404423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fld id="{5847DFD5-B20C-0843-B9F3-D331800CC2B1}" type="datetimeFigureOut">
              <a:rPr lang="en-GB" smtClean="0"/>
              <a:pPr/>
              <a:t>04/07/2023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fld id="{29D7F810-DEEF-074C-B140-2A2C318EAFDC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007757956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fld id="{5847DFD5-B20C-0843-B9F3-D331800CC2B1}" type="datetimeFigureOut">
              <a:rPr lang="en-GB" smtClean="0"/>
              <a:pPr/>
              <a:t>04/07/2023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fld id="{29D7F810-DEEF-074C-B140-2A2C318EAFDC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84442603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fld id="{5847DFD5-B20C-0843-B9F3-D331800CC2B1}" type="datetimeFigureOut">
              <a:rPr lang="en-GB" smtClean="0"/>
              <a:pPr/>
              <a:t>04/07/2023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fld id="{29D7F810-DEEF-074C-B140-2A2C318EAFDC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10792600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6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/>
              <a:t>Click to edit Master title style</a:t>
            </a:r>
            <a:endParaRPr lang="en-GB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6159763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61" r:id="rId3"/>
    <p:sldLayoutId id="2147483660" r:id="rId4"/>
    <p:sldLayoutId id="2147483662" r:id="rId5"/>
    <p:sldLayoutId id="2147483651" r:id="rId6"/>
    <p:sldLayoutId id="2147483652" r:id="rId7"/>
    <p:sldLayoutId id="2147483653" r:id="rId8"/>
    <p:sldLayoutId id="2147483654" r:id="rId9"/>
    <p:sldLayoutId id="2147483655" r:id="rId10"/>
    <p:sldLayoutId id="2147483656" r:id="rId11"/>
    <p:sldLayoutId id="2147483657" r:id="rId12"/>
    <p:sldLayoutId id="2147483658" r:id="rId13"/>
    <p:sldLayoutId id="2147483659" r:id="rId14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b="0" i="0" kern="1200">
          <a:solidFill>
            <a:schemeClr val="tx1"/>
          </a:solidFill>
          <a:latin typeface="Muli" pitchFamily="2" charset="77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/>
        <a:buChar char="•"/>
        <a:defRPr sz="2800" kern="1200">
          <a:solidFill>
            <a:schemeClr val="tx1"/>
          </a:solidFill>
          <a:latin typeface="OpenDyslexicAlta" pitchFamily="2" charset="77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400" kern="1200">
          <a:solidFill>
            <a:schemeClr val="tx1"/>
          </a:solidFill>
          <a:latin typeface="OpenDyslexicAlta" pitchFamily="2" charset="77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000" kern="1200">
          <a:solidFill>
            <a:schemeClr val="tx1"/>
          </a:solidFill>
          <a:latin typeface="OpenDyslexicAlta" pitchFamily="2" charset="77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OpenDyslexicAlta" pitchFamily="2" charset="77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OpenDyslexicAlta" pitchFamily="2" charset="77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0.pn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png"/><Relationship Id="rId3" Type="http://schemas.openxmlformats.org/officeDocument/2006/relationships/image" Target="../media/image12.png"/><Relationship Id="rId7" Type="http://schemas.openxmlformats.org/officeDocument/2006/relationships/image" Target="../media/image16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15.png"/><Relationship Id="rId11" Type="http://schemas.openxmlformats.org/officeDocument/2006/relationships/image" Target="../media/image20.png"/><Relationship Id="rId5" Type="http://schemas.openxmlformats.org/officeDocument/2006/relationships/image" Target="../media/image14.jpeg"/><Relationship Id="rId10" Type="http://schemas.openxmlformats.org/officeDocument/2006/relationships/image" Target="../media/image19.png"/><Relationship Id="rId4" Type="http://schemas.openxmlformats.org/officeDocument/2006/relationships/image" Target="../media/image13.png"/><Relationship Id="rId9" Type="http://schemas.openxmlformats.org/officeDocument/2006/relationships/image" Target="../media/image18.jpeg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4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" name="Picture 22">
            <a:extLst>
              <a:ext uri="{FF2B5EF4-FFF2-40B4-BE49-F238E27FC236}">
                <a16:creationId xmlns:a16="http://schemas.microsoft.com/office/drawing/2014/main" id="{863A8EC4-655D-4546-A0AE-0671AEC23D13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27" name="Picture 26">
            <a:extLst>
              <a:ext uri="{FF2B5EF4-FFF2-40B4-BE49-F238E27FC236}">
                <a16:creationId xmlns:a16="http://schemas.microsoft.com/office/drawing/2014/main" id="{9CD1B6FD-11D7-3849-9417-35B7467228D7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666750"/>
            <a:ext cx="12192000" cy="6191250"/>
          </a:xfrm>
          <a:prstGeom prst="rect">
            <a:avLst/>
          </a:prstGeom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id="{700D2F8C-5C7E-D541-9EDA-A4DF2C2E2FEE}"/>
              </a:ext>
            </a:extLst>
          </p:cNvPr>
          <p:cNvSpPr txBox="1"/>
          <p:nvPr/>
        </p:nvSpPr>
        <p:spPr>
          <a:xfrm>
            <a:off x="231648" y="6581001"/>
            <a:ext cx="1176528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200" b="1" dirty="0">
                <a:solidFill>
                  <a:schemeClr val="bg1"/>
                </a:solidFill>
                <a:latin typeface="Muli" pitchFamily="2" charset="77"/>
              </a:rPr>
              <a:t>All elements of this scheme are copyright © The Spelling Shed Ltd and may not be redistributed without permission. </a:t>
            </a:r>
          </a:p>
        </p:txBody>
      </p:sp>
      <p:pic>
        <p:nvPicPr>
          <p:cNvPr id="29" name="Picture 28">
            <a:extLst>
              <a:ext uri="{FF2B5EF4-FFF2-40B4-BE49-F238E27FC236}">
                <a16:creationId xmlns:a16="http://schemas.microsoft.com/office/drawing/2014/main" id="{A62ED2B2-06CE-9849-84DD-DCF1DC2D397D}"/>
              </a:ext>
            </a:extLst>
          </p:cNvPr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267200" y="4922612"/>
            <a:ext cx="3983736" cy="875215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0564A0E0-D230-8641-90BC-831B53681AAE}"/>
              </a:ext>
            </a:extLst>
          </p:cNvPr>
          <p:cNvSpPr txBox="1"/>
          <p:nvPr/>
        </p:nvSpPr>
        <p:spPr>
          <a:xfrm>
            <a:off x="4267201" y="5025808"/>
            <a:ext cx="398373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bg1"/>
                </a:solidFill>
                <a:effectLst>
                  <a:outerShdw blurRad="50800" dist="50800" dir="5400000" algn="ctr" rotWithShape="0">
                    <a:schemeClr val="tx1">
                      <a:alpha val="39000"/>
                    </a:schemeClr>
                  </a:outerShdw>
                </a:effectLst>
                <a:latin typeface="Cookies" pitchFamily="2" charset="0"/>
              </a:rPr>
              <a:t>Stage 5</a:t>
            </a:r>
          </a:p>
        </p:txBody>
      </p:sp>
      <p:pic>
        <p:nvPicPr>
          <p:cNvPr id="31" name="Picture 30">
            <a:extLst>
              <a:ext uri="{FF2B5EF4-FFF2-40B4-BE49-F238E27FC236}">
                <a16:creationId xmlns:a16="http://schemas.microsoft.com/office/drawing/2014/main" id="{816E7DB3-0D9A-8D4E-A1D6-E5CC49A3375B}"/>
              </a:ext>
            </a:extLst>
          </p:cNvPr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893187" y="735105"/>
            <a:ext cx="6731762" cy="1166349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972B53D9-579C-7642-97A4-2763353E325B}"/>
              </a:ext>
            </a:extLst>
          </p:cNvPr>
          <p:cNvSpPr txBox="1"/>
          <p:nvPr/>
        </p:nvSpPr>
        <p:spPr>
          <a:xfrm>
            <a:off x="3698856" y="1910135"/>
            <a:ext cx="5120424" cy="523220"/>
          </a:xfrm>
          <a:prstGeom prst="rect">
            <a:avLst/>
          </a:prstGeom>
          <a:noFill/>
          <a:effectLst>
            <a:outerShdw blurRad="50800" dist="12700" dir="5400000" algn="ctr" rotWithShape="0">
              <a:srgbClr val="000000">
                <a:alpha val="49000"/>
              </a:srgbClr>
            </a:out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bg1"/>
                </a:solidFill>
                <a:latin typeface="Muli" pitchFamily="2" charset="77"/>
              </a:rPr>
              <a:t>Spelling Scheme of Work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B510B178-264B-EB45-8E52-86150CA95EAD}"/>
              </a:ext>
            </a:extLst>
          </p:cNvPr>
          <p:cNvSpPr txBox="1"/>
          <p:nvPr/>
        </p:nvSpPr>
        <p:spPr>
          <a:xfrm>
            <a:off x="11207262" y="6596390"/>
            <a:ext cx="984738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sz="1100" dirty="0">
                <a:solidFill>
                  <a:schemeClr val="bg1"/>
                </a:solidFill>
                <a:latin typeface="Muli" pitchFamily="2" charset="77"/>
              </a:rPr>
              <a:t>11/01/20</a:t>
            </a:r>
          </a:p>
        </p:txBody>
      </p:sp>
    </p:spTree>
    <p:extLst>
      <p:ext uri="{BB962C8B-B14F-4D97-AF65-F5344CB8AC3E}">
        <p14:creationId xmlns:p14="http://schemas.microsoft.com/office/powerpoint/2010/main" val="128084887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/>
          <p:cNvGraphicFramePr>
            <a:graphicFrameLocks noGrp="1"/>
          </p:cNvGraphicFramePr>
          <p:nvPr/>
        </p:nvGraphicFramePr>
        <p:xfrm>
          <a:off x="508000" y="1600196"/>
          <a:ext cx="2787650" cy="50292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7876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Spellings</a:t>
                      </a:r>
                    </a:p>
                  </a:txBody>
                  <a:tcPr>
                    <a:solidFill>
                      <a:srgbClr val="D883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ambitious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infectious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fictitious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nutritious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repetitious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amphibious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curious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devious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notorious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obvious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</a:tbl>
          </a:graphicData>
        </a:graphic>
      </p:graphicFrame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08450369"/>
              </p:ext>
            </p:extLst>
          </p:nvPr>
        </p:nvGraphicFramePr>
        <p:xfrm>
          <a:off x="508000" y="325966"/>
          <a:ext cx="9055100" cy="86783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16503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789006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433917">
                <a:tc>
                  <a:txBody>
                    <a:bodyPr/>
                    <a:lstStyle/>
                    <a:p>
                      <a:r>
                        <a:rPr lang="en-GB" sz="1400" b="0" i="0" dirty="0">
                          <a:latin typeface="Muli" pitchFamily="2" charset="77"/>
                        </a:rPr>
                        <a:t>Stage: 5</a:t>
                      </a:r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b="0" i="0" baseline="0" dirty="0">
                          <a:latin typeface="Muli" pitchFamily="2" charset="77"/>
                        </a:rPr>
                        <a:t>Words ending in ‘-</a:t>
                      </a:r>
                      <a:r>
                        <a:rPr lang="en-GB" sz="1400" baseline="0" dirty="0" err="1">
                          <a:latin typeface="Muli" pitchFamily="2" charset="77"/>
                        </a:rPr>
                        <a:t>ious</a:t>
                      </a:r>
                      <a:r>
                        <a:rPr lang="en-GB" sz="1400" baseline="0" dirty="0">
                          <a:latin typeface="Muli" pitchFamily="2" charset="77"/>
                        </a:rPr>
                        <a:t>.’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400" baseline="0" dirty="0">
                        <a:latin typeface="Muli" pitchFamily="2" charset="77"/>
                      </a:endParaRPr>
                    </a:p>
                    <a:p>
                      <a:r>
                        <a:rPr lang="en-GB" sz="1400" baseline="0" dirty="0">
                          <a:latin typeface="Muli" pitchFamily="2" charset="77"/>
                        </a:rPr>
                        <a:t>Name:</a:t>
                      </a:r>
                      <a:endParaRPr lang="en-GB" sz="1400" dirty="0">
                        <a:latin typeface="Muli" pitchFamily="2" charset="77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33917">
                <a:tc>
                  <a:txBody>
                    <a:bodyPr/>
                    <a:lstStyle/>
                    <a:p>
                      <a:r>
                        <a:rPr lang="en-GB" sz="1400" b="0" i="0" dirty="0">
                          <a:latin typeface="Muli" pitchFamily="2" charset="77"/>
                        </a:rPr>
                        <a:t>List: 1</a:t>
                      </a:r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8" name="TextBox 7"/>
          <p:cNvSpPr txBox="1"/>
          <p:nvPr/>
        </p:nvSpPr>
        <p:spPr>
          <a:xfrm>
            <a:off x="3449725" y="1396998"/>
            <a:ext cx="8742275" cy="61863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u="sng" dirty="0">
                <a:latin typeface="OpenDyslexicAlta" pitchFamily="2" charset="77"/>
                <a:ea typeface="OpenDyslexic" charset="0"/>
                <a:cs typeface="OpenDyslexic" charset="0"/>
              </a:rPr>
              <a:t>Write the correct spelling into each sentence. </a:t>
            </a:r>
          </a:p>
          <a:p>
            <a:r>
              <a:rPr lang="en-GB" dirty="0">
                <a:latin typeface="OpenDyslexicAlta" pitchFamily="2" charset="77"/>
                <a:ea typeface="OpenDyslexic" charset="0"/>
                <a:cs typeface="OpenDyslexic" charset="0"/>
              </a:rPr>
              <a:t> </a:t>
            </a:r>
          </a:p>
          <a:p>
            <a:r>
              <a:rPr lang="en-GB" dirty="0">
                <a:latin typeface="OpenDyslexicAlta" pitchFamily="2" charset="77"/>
                <a:ea typeface="OpenDyslexic" charset="0"/>
                <a:cs typeface="OpenDyslexic" charset="0"/>
              </a:rPr>
              <a:t>The ____________ creature was suited to both land and water.</a:t>
            </a:r>
          </a:p>
          <a:p>
            <a:endParaRPr lang="en-GB" dirty="0">
              <a:latin typeface="OpenDyslexicAlta" pitchFamily="2" charset="77"/>
              <a:ea typeface="OpenDyslexic" charset="0"/>
              <a:cs typeface="OpenDyslexic" charset="0"/>
            </a:endParaRPr>
          </a:p>
          <a:p>
            <a:r>
              <a:rPr lang="en-GB" dirty="0">
                <a:latin typeface="OpenDyslexicAlta" pitchFamily="2" charset="77"/>
                <a:ea typeface="OpenDyslexic" charset="0"/>
                <a:cs typeface="OpenDyslexic" charset="0"/>
              </a:rPr>
              <a:t>The teacher’s __________ laugh was __________ around school. </a:t>
            </a:r>
          </a:p>
          <a:p>
            <a:endParaRPr lang="en-GB" dirty="0">
              <a:latin typeface="OpenDyslexicAlta" pitchFamily="2" charset="77"/>
              <a:ea typeface="OpenDyslexic" charset="0"/>
              <a:cs typeface="OpenDyslexic" charset="0"/>
            </a:endParaRPr>
          </a:p>
          <a:p>
            <a:r>
              <a:rPr lang="en-GB" dirty="0">
                <a:latin typeface="OpenDyslexicAlta" pitchFamily="2" charset="77"/>
                <a:ea typeface="OpenDyslexic" charset="0"/>
                <a:cs typeface="OpenDyslexic" charset="0"/>
              </a:rPr>
              <a:t>He was __________ and so he auditioned for The X Factor twice. </a:t>
            </a:r>
          </a:p>
          <a:p>
            <a:endParaRPr lang="en-GB" dirty="0">
              <a:latin typeface="OpenDyslexicAlta" pitchFamily="2" charset="77"/>
              <a:ea typeface="OpenDyslexic" charset="0"/>
              <a:cs typeface="OpenDyslexic" charset="0"/>
            </a:endParaRPr>
          </a:p>
          <a:p>
            <a:r>
              <a:rPr lang="en-GB" dirty="0">
                <a:latin typeface="OpenDyslexicAlta" pitchFamily="2" charset="77"/>
                <a:ea typeface="OpenDyslexic" charset="0"/>
                <a:cs typeface="OpenDyslexic" charset="0"/>
              </a:rPr>
              <a:t>The _________ cat found himself trapped in the garden shed. </a:t>
            </a:r>
          </a:p>
          <a:p>
            <a:endParaRPr lang="en-GB" dirty="0">
              <a:latin typeface="OpenDyslexicAlta" pitchFamily="2" charset="77"/>
              <a:ea typeface="OpenDyslexic" charset="0"/>
              <a:cs typeface="OpenDyslexic" charset="0"/>
            </a:endParaRPr>
          </a:p>
          <a:p>
            <a:r>
              <a:rPr lang="en-GB" dirty="0">
                <a:latin typeface="OpenDyslexicAlta" pitchFamily="2" charset="77"/>
                <a:ea typeface="OpenDyslexic" charset="0"/>
                <a:cs typeface="OpenDyslexic" charset="0"/>
              </a:rPr>
              <a:t>In the school canteen they delivered __________ meals each day. </a:t>
            </a:r>
          </a:p>
          <a:p>
            <a:endParaRPr lang="en-GB" dirty="0">
              <a:latin typeface="OpenDyslexicAlta" pitchFamily="2" charset="77"/>
              <a:ea typeface="OpenDyslexic" charset="0"/>
              <a:cs typeface="OpenDyslexic" charset="0"/>
            </a:endParaRPr>
          </a:p>
          <a:p>
            <a:r>
              <a:rPr lang="en-GB" dirty="0">
                <a:latin typeface="OpenDyslexicAlta" pitchFamily="2" charset="77"/>
                <a:ea typeface="OpenDyslexic" charset="0"/>
                <a:cs typeface="OpenDyslexic" charset="0"/>
              </a:rPr>
              <a:t>It was _________ that she did not like him. </a:t>
            </a:r>
          </a:p>
          <a:p>
            <a:endParaRPr lang="en-GB" dirty="0">
              <a:latin typeface="OpenDyslexicAlta" pitchFamily="2" charset="77"/>
              <a:ea typeface="OpenDyslexic" charset="0"/>
              <a:cs typeface="OpenDyslexic" charset="0"/>
            </a:endParaRPr>
          </a:p>
          <a:p>
            <a:r>
              <a:rPr lang="en-GB" dirty="0">
                <a:latin typeface="OpenDyslexicAlta" pitchFamily="2" charset="77"/>
                <a:ea typeface="OpenDyslexic" charset="0"/>
                <a:cs typeface="OpenDyslexic" charset="0"/>
              </a:rPr>
              <a:t>The criminal mastermind had a _________ plan. </a:t>
            </a:r>
          </a:p>
          <a:p>
            <a:endParaRPr lang="en-GB" dirty="0">
              <a:latin typeface="OpenDyslexicAlta" pitchFamily="2" charset="77"/>
              <a:ea typeface="OpenDyslexic" charset="0"/>
              <a:cs typeface="OpenDyslexic" charset="0"/>
            </a:endParaRPr>
          </a:p>
          <a:p>
            <a:r>
              <a:rPr lang="en-GB" dirty="0">
                <a:latin typeface="OpenDyslexicAlta" pitchFamily="2" charset="77"/>
                <a:ea typeface="OpenDyslexic" charset="0"/>
                <a:cs typeface="OpenDyslexic" charset="0"/>
              </a:rPr>
              <a:t>The job was very __________ the same task over and over again. </a:t>
            </a:r>
          </a:p>
          <a:p>
            <a:endParaRPr lang="en-GB" dirty="0">
              <a:latin typeface="OpenDyslexicAlta" pitchFamily="2" charset="77"/>
              <a:ea typeface="OpenDyslexic" charset="0"/>
              <a:cs typeface="OpenDyslexic" charset="0"/>
            </a:endParaRPr>
          </a:p>
          <a:p>
            <a:r>
              <a:rPr lang="en-GB" dirty="0">
                <a:latin typeface="OpenDyslexicAlta" pitchFamily="2" charset="77"/>
                <a:ea typeface="OpenDyslexic" charset="0"/>
                <a:cs typeface="OpenDyslexic" charset="0"/>
              </a:rPr>
              <a:t>She gave a ___________ version of events. It wasn’t the truth.</a:t>
            </a:r>
          </a:p>
          <a:p>
            <a:endParaRPr lang="en-GB" dirty="0">
              <a:latin typeface="OpenDyslexicAlta" pitchFamily="2" charset="77"/>
              <a:ea typeface="OpenDyslexic" charset="0"/>
              <a:cs typeface="OpenDyslexic" charset="0"/>
            </a:endParaRPr>
          </a:p>
          <a:p>
            <a:endParaRPr lang="en-GB" dirty="0">
              <a:latin typeface="OpenDyslexicAlta" pitchFamily="2" charset="77"/>
              <a:ea typeface="OpenDyslexic" charset="0"/>
              <a:cs typeface="OpenDyslexic" charset="0"/>
            </a:endParaRPr>
          </a:p>
          <a:p>
            <a:endParaRPr lang="en-GB" dirty="0">
              <a:latin typeface="OpenDyslexicAlta" pitchFamily="2" charset="77"/>
              <a:ea typeface="OpenDyslexic" charset="0"/>
              <a:cs typeface="OpenDyslexic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4144228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56400536"/>
              </p:ext>
            </p:extLst>
          </p:nvPr>
        </p:nvGraphicFramePr>
        <p:xfrm>
          <a:off x="508000" y="1600196"/>
          <a:ext cx="2787650" cy="50292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7876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Spellings</a:t>
                      </a:r>
                    </a:p>
                  </a:txBody>
                  <a:tcPr>
                    <a:solidFill>
                      <a:srgbClr val="D883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delicious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atrocious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conscious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ferocious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gracious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luscious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malicious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precious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spacious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suspicious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</a:tbl>
          </a:graphicData>
        </a:graphic>
      </p:graphicFrame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22003902"/>
              </p:ext>
            </p:extLst>
          </p:nvPr>
        </p:nvGraphicFramePr>
        <p:xfrm>
          <a:off x="508000" y="325966"/>
          <a:ext cx="9055100" cy="86783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16503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789006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433917">
                <a:tc>
                  <a:txBody>
                    <a:bodyPr/>
                    <a:lstStyle/>
                    <a:p>
                      <a:r>
                        <a:rPr lang="en-GB" sz="1400" b="0" i="0" dirty="0">
                          <a:latin typeface="Muli" pitchFamily="2" charset="77"/>
                        </a:rPr>
                        <a:t>Stage: 5</a:t>
                      </a:r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b="0" i="0" baseline="0" dirty="0">
                          <a:latin typeface="Muli" pitchFamily="2" charset="77"/>
                        </a:rPr>
                        <a:t>Words ending in ‘</a:t>
                      </a:r>
                      <a:r>
                        <a:rPr lang="mr-IN" sz="1400" b="0" i="0" baseline="0" dirty="0">
                          <a:latin typeface="Muli" pitchFamily="2" charset="77"/>
                        </a:rPr>
                        <a:t>–</a:t>
                      </a:r>
                      <a:r>
                        <a:rPr lang="en-GB" sz="1400" baseline="0" dirty="0" err="1">
                          <a:latin typeface="Muli" pitchFamily="2" charset="77"/>
                        </a:rPr>
                        <a:t>cious</a:t>
                      </a:r>
                      <a:r>
                        <a:rPr lang="en-GB" sz="1400" baseline="0" dirty="0">
                          <a:latin typeface="Muli" pitchFamily="2" charset="77"/>
                        </a:rPr>
                        <a:t>.’  If the root word ends in </a:t>
                      </a:r>
                      <a:r>
                        <a:rPr lang="mr-IN" sz="1400" baseline="0" dirty="0">
                          <a:latin typeface="Muli" pitchFamily="2" charset="77"/>
                        </a:rPr>
                        <a:t>–</a:t>
                      </a:r>
                      <a:r>
                        <a:rPr lang="en-GB" sz="1400" baseline="0" dirty="0" err="1">
                          <a:latin typeface="Muli" pitchFamily="2" charset="77"/>
                        </a:rPr>
                        <a:t>ce</a:t>
                      </a:r>
                      <a:r>
                        <a:rPr lang="en-GB" sz="1400" baseline="0" dirty="0">
                          <a:latin typeface="Muli" pitchFamily="2" charset="77"/>
                        </a:rPr>
                        <a:t> the sound is usually spelt ‘-</a:t>
                      </a:r>
                      <a:r>
                        <a:rPr lang="en-GB" sz="1400" baseline="0" dirty="0" err="1">
                          <a:latin typeface="Muli" pitchFamily="2" charset="77"/>
                        </a:rPr>
                        <a:t>cious</a:t>
                      </a:r>
                      <a:r>
                        <a:rPr lang="en-GB" sz="1400" baseline="0" dirty="0">
                          <a:latin typeface="Muli" pitchFamily="2" charset="77"/>
                        </a:rPr>
                        <a:t>.’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400" baseline="0" dirty="0">
                        <a:latin typeface="Muli" pitchFamily="2" charset="77"/>
                      </a:endParaRPr>
                    </a:p>
                    <a:p>
                      <a:r>
                        <a:rPr lang="en-GB" sz="1400" baseline="0" dirty="0">
                          <a:latin typeface="Muli" pitchFamily="2" charset="77"/>
                        </a:rPr>
                        <a:t>Name:</a:t>
                      </a:r>
                      <a:endParaRPr lang="en-GB" sz="1400" dirty="0">
                        <a:latin typeface="Muli" pitchFamily="2" charset="77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33917">
                <a:tc>
                  <a:txBody>
                    <a:bodyPr/>
                    <a:lstStyle/>
                    <a:p>
                      <a:r>
                        <a:rPr lang="en-GB" sz="1400" b="0" i="0" dirty="0">
                          <a:latin typeface="Muli" pitchFamily="2" charset="77"/>
                        </a:rPr>
                        <a:t>List: 2</a:t>
                      </a:r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graphicFrame>
        <p:nvGraphicFramePr>
          <p:cNvPr id="10" name="Table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09009891"/>
              </p:ext>
            </p:extLst>
          </p:nvPr>
        </p:nvGraphicFramePr>
        <p:xfrm>
          <a:off x="3734221" y="1444167"/>
          <a:ext cx="6639860" cy="5341258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40772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07727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07727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407727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393414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42204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407727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407727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407727">
                  <a:extLst>
                    <a:ext uri="{9D8B030D-6E8A-4147-A177-3AD203B41FA5}">
                      <a16:colId xmlns:a16="http://schemas.microsoft.com/office/drawing/2014/main" val="20008"/>
                    </a:ext>
                  </a:extLst>
                </a:gridCol>
                <a:gridCol w="407727">
                  <a:extLst>
                    <a:ext uri="{9D8B030D-6E8A-4147-A177-3AD203B41FA5}">
                      <a16:colId xmlns:a16="http://schemas.microsoft.com/office/drawing/2014/main" val="20009"/>
                    </a:ext>
                  </a:extLst>
                </a:gridCol>
                <a:gridCol w="407727">
                  <a:extLst>
                    <a:ext uri="{9D8B030D-6E8A-4147-A177-3AD203B41FA5}">
                      <a16:colId xmlns:a16="http://schemas.microsoft.com/office/drawing/2014/main" val="20010"/>
                    </a:ext>
                  </a:extLst>
                </a:gridCol>
                <a:gridCol w="407727">
                  <a:extLst>
                    <a:ext uri="{9D8B030D-6E8A-4147-A177-3AD203B41FA5}">
                      <a16:colId xmlns:a16="http://schemas.microsoft.com/office/drawing/2014/main" val="20011"/>
                    </a:ext>
                  </a:extLst>
                </a:gridCol>
                <a:gridCol w="436784">
                  <a:extLst>
                    <a:ext uri="{9D8B030D-6E8A-4147-A177-3AD203B41FA5}">
                      <a16:colId xmlns:a16="http://schemas.microsoft.com/office/drawing/2014/main" val="20012"/>
                    </a:ext>
                  </a:extLst>
                </a:gridCol>
                <a:gridCol w="436784">
                  <a:extLst>
                    <a:ext uri="{9D8B030D-6E8A-4147-A177-3AD203B41FA5}">
                      <a16:colId xmlns:a16="http://schemas.microsoft.com/office/drawing/2014/main" val="20013"/>
                    </a:ext>
                  </a:extLst>
                </a:gridCol>
                <a:gridCol w="436784">
                  <a:extLst>
                    <a:ext uri="{9D8B030D-6E8A-4147-A177-3AD203B41FA5}">
                      <a16:colId xmlns:a16="http://schemas.microsoft.com/office/drawing/2014/main" val="20014"/>
                    </a:ext>
                  </a:extLst>
                </a:gridCol>
                <a:gridCol w="436784">
                  <a:extLst>
                    <a:ext uri="{9D8B030D-6E8A-4147-A177-3AD203B41FA5}">
                      <a16:colId xmlns:a16="http://schemas.microsoft.com/office/drawing/2014/main" val="20015"/>
                    </a:ext>
                  </a:extLst>
                </a:gridCol>
              </a:tblGrid>
              <a:tr h="410866">
                <a:tc>
                  <a:txBody>
                    <a:bodyPr/>
                    <a:lstStyle/>
                    <a:p>
                      <a:pPr algn="ctr"/>
                      <a:endParaRPr lang="en-GB" sz="18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10866">
                <a:tc>
                  <a:txBody>
                    <a:bodyPr/>
                    <a:lstStyle/>
                    <a:p>
                      <a:pPr algn="ctr"/>
                      <a:endParaRPr lang="en-GB" sz="18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p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r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e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883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o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u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10866">
                <a:tc>
                  <a:txBody>
                    <a:bodyPr/>
                    <a:lstStyle/>
                    <a:p>
                      <a:pPr algn="ctr"/>
                      <a:endParaRPr lang="en-GB" sz="18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s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p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a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i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883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u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s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10866">
                <a:tc>
                  <a:txBody>
                    <a:bodyPr/>
                    <a:lstStyle/>
                    <a:p>
                      <a:pPr algn="ctr"/>
                      <a:endParaRPr lang="en-GB" sz="18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c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883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s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i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o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10866">
                <a:tc>
                  <a:txBody>
                    <a:bodyPr/>
                    <a:lstStyle/>
                    <a:p>
                      <a:pPr algn="ctr"/>
                      <a:endParaRPr lang="en-GB" sz="18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a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883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r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o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c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i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o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u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s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10866">
                <a:tc>
                  <a:txBody>
                    <a:bodyPr/>
                    <a:lstStyle/>
                    <a:p>
                      <a:pPr algn="ctr"/>
                      <a:endParaRPr lang="en-GB" sz="18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m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883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l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c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o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s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10866">
                <a:tc>
                  <a:txBody>
                    <a:bodyPr/>
                    <a:lstStyle/>
                    <a:p>
                      <a:pPr algn="ctr"/>
                      <a:endParaRPr lang="en-GB" sz="18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883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a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i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u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s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410866">
                <a:tc>
                  <a:txBody>
                    <a:bodyPr/>
                    <a:lstStyle/>
                    <a:p>
                      <a:pPr algn="ctr"/>
                      <a:endParaRPr lang="en-GB" sz="18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f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r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c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883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o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s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410866">
                <a:tc>
                  <a:txBody>
                    <a:bodyPr/>
                    <a:lstStyle/>
                    <a:p>
                      <a:pPr algn="ctr"/>
                      <a:endParaRPr lang="en-GB" sz="18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u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s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p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883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410866">
                <a:tc>
                  <a:txBody>
                    <a:bodyPr/>
                    <a:lstStyle/>
                    <a:p>
                      <a:pPr algn="ctr"/>
                      <a:endParaRPr lang="en-GB" sz="18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e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l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c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o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883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s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410866">
                <a:tc>
                  <a:txBody>
                    <a:bodyPr/>
                    <a:lstStyle/>
                    <a:p>
                      <a:pPr algn="ctr"/>
                      <a:r>
                        <a:rPr lang="en-GB" sz="18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l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s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i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u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883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410866">
                <a:tc>
                  <a:txBody>
                    <a:bodyPr/>
                    <a:lstStyle/>
                    <a:p>
                      <a:pPr algn="ctr"/>
                      <a:endParaRPr lang="en-GB" sz="18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410866">
                <a:tc>
                  <a:txBody>
                    <a:bodyPr/>
                    <a:lstStyle/>
                    <a:p>
                      <a:pPr algn="ctr"/>
                      <a:endParaRPr lang="en-GB" sz="18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1" name="TextBox 10"/>
          <p:cNvSpPr txBox="1"/>
          <p:nvPr/>
        </p:nvSpPr>
        <p:spPr>
          <a:xfrm>
            <a:off x="8245930" y="5399315"/>
            <a:ext cx="3488870" cy="923330"/>
          </a:xfrm>
          <a:prstGeom prst="rect">
            <a:avLst/>
          </a:prstGeom>
          <a:solidFill>
            <a:srgbClr val="FF7E79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dirty="0">
                <a:latin typeface="OpenDyslexicAlta" pitchFamily="2" charset="77"/>
                <a:ea typeface="OpenDyslexic" charset="0"/>
                <a:cs typeface="OpenDyslexic" charset="0"/>
              </a:rPr>
              <a:t>Insert the missing letters into your spellings to find a new word. </a:t>
            </a:r>
          </a:p>
        </p:txBody>
      </p:sp>
    </p:spTree>
    <p:extLst>
      <p:ext uri="{BB962C8B-B14F-4D97-AF65-F5344CB8AC3E}">
        <p14:creationId xmlns:p14="http://schemas.microsoft.com/office/powerpoint/2010/main" val="142425918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62269901"/>
              </p:ext>
            </p:extLst>
          </p:nvPr>
        </p:nvGraphicFramePr>
        <p:xfrm>
          <a:off x="508000" y="1600196"/>
          <a:ext cx="2787650" cy="50292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7876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Spellings</a:t>
                      </a:r>
                    </a:p>
                  </a:txBody>
                  <a:tcPr>
                    <a:solidFill>
                      <a:srgbClr val="D883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highlight>
                            <a:srgbClr val="FFFF00"/>
                          </a:highlight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official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special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artificial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highlight>
                            <a:srgbClr val="FFFF00"/>
                          </a:highlight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crucial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judicial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beneficial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facial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glacial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highlight>
                            <a:srgbClr val="FFFF00"/>
                          </a:highlight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especially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multiracial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</a:tbl>
          </a:graphicData>
        </a:graphic>
      </p:graphicFrame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58930130"/>
              </p:ext>
            </p:extLst>
          </p:nvPr>
        </p:nvGraphicFramePr>
        <p:xfrm>
          <a:off x="508000" y="325966"/>
          <a:ext cx="9055100" cy="94488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16503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789006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433917">
                <a:tc>
                  <a:txBody>
                    <a:bodyPr/>
                    <a:lstStyle/>
                    <a:p>
                      <a:r>
                        <a:rPr lang="en-GB" sz="1400" b="0" i="0" dirty="0">
                          <a:latin typeface="Muli" pitchFamily="2" charset="77"/>
                        </a:rPr>
                        <a:t>Stage: 5</a:t>
                      </a:r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b="0" i="0" baseline="0" dirty="0">
                          <a:latin typeface="Muli" pitchFamily="2" charset="77"/>
                        </a:rPr>
                        <a:t>Ending ‘-</a:t>
                      </a:r>
                      <a:r>
                        <a:rPr lang="en-GB" sz="1400" baseline="0" dirty="0" err="1">
                          <a:latin typeface="Muli" pitchFamily="2" charset="77"/>
                        </a:rPr>
                        <a:t>cial</a:t>
                      </a:r>
                      <a:r>
                        <a:rPr lang="en-GB" sz="1400" baseline="0" dirty="0">
                          <a:latin typeface="Muli" pitchFamily="2" charset="77"/>
                        </a:rPr>
                        <a:t>’ and ‘-</a:t>
                      </a:r>
                      <a:r>
                        <a:rPr lang="en-GB" sz="1400" baseline="0" dirty="0" err="1">
                          <a:latin typeface="Muli" pitchFamily="2" charset="77"/>
                        </a:rPr>
                        <a:t>tial</a:t>
                      </a:r>
                      <a:r>
                        <a:rPr lang="en-GB" sz="1400" baseline="0" dirty="0">
                          <a:latin typeface="Muli" pitchFamily="2" charset="77"/>
                        </a:rPr>
                        <a:t>.’  After a vowel ‘-</a:t>
                      </a:r>
                      <a:r>
                        <a:rPr lang="en-GB" sz="1400" baseline="0" dirty="0" err="1">
                          <a:latin typeface="Muli" pitchFamily="2" charset="77"/>
                        </a:rPr>
                        <a:t>cial</a:t>
                      </a:r>
                      <a:r>
                        <a:rPr lang="en-GB" sz="1400" baseline="0" dirty="0">
                          <a:latin typeface="Muli" pitchFamily="2" charset="77"/>
                        </a:rPr>
                        <a:t>’ is most common and ‘-</a:t>
                      </a:r>
                      <a:r>
                        <a:rPr lang="en-GB" sz="1400" baseline="0" dirty="0" err="1">
                          <a:latin typeface="Muli" pitchFamily="2" charset="77"/>
                        </a:rPr>
                        <a:t>itial</a:t>
                      </a:r>
                      <a:r>
                        <a:rPr lang="en-GB" sz="1400" baseline="0" dirty="0">
                          <a:latin typeface="Muli" pitchFamily="2" charset="77"/>
                        </a:rPr>
                        <a:t>’ after a consonant.  But there are many exceptions. 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400" baseline="0" dirty="0">
                        <a:latin typeface="Muli" pitchFamily="2" charset="77"/>
                      </a:endParaRPr>
                    </a:p>
                    <a:p>
                      <a:r>
                        <a:rPr lang="en-GB" sz="1400" baseline="0" dirty="0">
                          <a:latin typeface="Muli" pitchFamily="2" charset="77"/>
                        </a:rPr>
                        <a:t>Name:</a:t>
                      </a:r>
                      <a:endParaRPr lang="en-GB" sz="1400" dirty="0">
                        <a:latin typeface="Muli" pitchFamily="2" charset="77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33917">
                <a:tc>
                  <a:txBody>
                    <a:bodyPr/>
                    <a:lstStyle/>
                    <a:p>
                      <a:r>
                        <a:rPr lang="en-GB" sz="1400" b="0" i="0" dirty="0">
                          <a:latin typeface="Muli" pitchFamily="2" charset="77"/>
                        </a:rPr>
                        <a:t>List: 3</a:t>
                      </a:r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41388133"/>
              </p:ext>
            </p:extLst>
          </p:nvPr>
        </p:nvGraphicFramePr>
        <p:xfrm>
          <a:off x="4223658" y="1432845"/>
          <a:ext cx="7032173" cy="4665220"/>
        </p:xfrm>
        <a:graphic>
          <a:graphicData uri="http://schemas.openxmlformats.org/drawingml/2006/table">
            <a:tbl>
              <a:tblPr firstRow="1" firstCol="1" bandRow="1">
                <a:tableStyleId>{5940675A-B579-460E-94D1-54222C63F5DA}</a:tableStyleId>
              </a:tblPr>
              <a:tblGrid>
                <a:gridCol w="44765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4765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39816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442754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440796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447652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440308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440308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440308">
                  <a:extLst>
                    <a:ext uri="{9D8B030D-6E8A-4147-A177-3AD203B41FA5}">
                      <a16:colId xmlns:a16="http://schemas.microsoft.com/office/drawing/2014/main" val="20008"/>
                    </a:ext>
                  </a:extLst>
                </a:gridCol>
                <a:gridCol w="440308">
                  <a:extLst>
                    <a:ext uri="{9D8B030D-6E8A-4147-A177-3AD203B41FA5}">
                      <a16:colId xmlns:a16="http://schemas.microsoft.com/office/drawing/2014/main" val="20009"/>
                    </a:ext>
                  </a:extLst>
                </a:gridCol>
                <a:gridCol w="440308">
                  <a:extLst>
                    <a:ext uri="{9D8B030D-6E8A-4147-A177-3AD203B41FA5}">
                      <a16:colId xmlns:a16="http://schemas.microsoft.com/office/drawing/2014/main" val="20010"/>
                    </a:ext>
                  </a:extLst>
                </a:gridCol>
                <a:gridCol w="448143">
                  <a:extLst>
                    <a:ext uri="{9D8B030D-6E8A-4147-A177-3AD203B41FA5}">
                      <a16:colId xmlns:a16="http://schemas.microsoft.com/office/drawing/2014/main" val="20011"/>
                    </a:ext>
                  </a:extLst>
                </a:gridCol>
                <a:gridCol w="429042">
                  <a:extLst>
                    <a:ext uri="{9D8B030D-6E8A-4147-A177-3AD203B41FA5}">
                      <a16:colId xmlns:a16="http://schemas.microsoft.com/office/drawing/2014/main" val="20012"/>
                    </a:ext>
                  </a:extLst>
                </a:gridCol>
                <a:gridCol w="429042">
                  <a:extLst>
                    <a:ext uri="{9D8B030D-6E8A-4147-A177-3AD203B41FA5}">
                      <a16:colId xmlns:a16="http://schemas.microsoft.com/office/drawing/2014/main" val="20013"/>
                    </a:ext>
                  </a:extLst>
                </a:gridCol>
                <a:gridCol w="429042">
                  <a:extLst>
                    <a:ext uri="{9D8B030D-6E8A-4147-A177-3AD203B41FA5}">
                      <a16:colId xmlns:a16="http://schemas.microsoft.com/office/drawing/2014/main" val="20014"/>
                    </a:ext>
                  </a:extLst>
                </a:gridCol>
                <a:gridCol w="429042">
                  <a:extLst>
                    <a:ext uri="{9D8B030D-6E8A-4147-A177-3AD203B41FA5}">
                      <a16:colId xmlns:a16="http://schemas.microsoft.com/office/drawing/2014/main" val="20015"/>
                    </a:ext>
                  </a:extLst>
                </a:gridCol>
              </a:tblGrid>
              <a:tr h="466522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l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u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m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u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l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t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i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r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a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c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i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a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l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k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l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b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66522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a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y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i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o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c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c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o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f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f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i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c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i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a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l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z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e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66522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i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t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a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a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r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d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s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a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a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d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f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g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h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j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n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66522"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c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r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d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f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g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h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u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i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j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k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c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l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z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x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c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e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66522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a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e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q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j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u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d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i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c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i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a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l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i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x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v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b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f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66522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l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w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w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s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b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e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r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j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i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o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i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a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m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n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i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66522"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g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q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a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d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f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f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g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h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a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a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u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c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l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q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c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466522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a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u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i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o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s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e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c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i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a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l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y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v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q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w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i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466522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e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e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s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e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c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i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a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l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l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y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t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b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r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e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a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466522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r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t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y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a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r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t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i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f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i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c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i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a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l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n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m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l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</a:tbl>
          </a:graphicData>
        </a:graphic>
      </p:graphicFrame>
      <p:sp>
        <p:nvSpPr>
          <p:cNvPr id="7" name="TextBox 6"/>
          <p:cNvSpPr txBox="1"/>
          <p:nvPr/>
        </p:nvSpPr>
        <p:spPr>
          <a:xfrm>
            <a:off x="4580371" y="6260064"/>
            <a:ext cx="791670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OpenDyslexicAlta" pitchFamily="2" charset="77"/>
                <a:ea typeface="OpenDyslexic" charset="0"/>
                <a:cs typeface="OpenDyslexic" charset="0"/>
              </a:rPr>
              <a:t>Can you find your spellings hidden in this word search?</a:t>
            </a:r>
          </a:p>
        </p:txBody>
      </p:sp>
    </p:spTree>
    <p:extLst>
      <p:ext uri="{BB962C8B-B14F-4D97-AF65-F5344CB8AC3E}">
        <p14:creationId xmlns:p14="http://schemas.microsoft.com/office/powerpoint/2010/main" val="199293975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/>
          <p:cNvGraphicFramePr>
            <a:graphicFrameLocks noGrp="1"/>
          </p:cNvGraphicFramePr>
          <p:nvPr/>
        </p:nvGraphicFramePr>
        <p:xfrm>
          <a:off x="508000" y="1600196"/>
          <a:ext cx="11150598" cy="50292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98954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72732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858433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858433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858433">
                  <a:extLst>
                    <a:ext uri="{9D8B030D-6E8A-4147-A177-3AD203B41FA5}">
                      <a16:colId xmlns:a16="http://schemas.microsoft.com/office/drawing/2014/main" val="2643035116"/>
                    </a:ext>
                  </a:extLst>
                </a:gridCol>
                <a:gridCol w="1858433">
                  <a:extLst>
                    <a:ext uri="{9D8B030D-6E8A-4147-A177-3AD203B41FA5}">
                      <a16:colId xmlns:a16="http://schemas.microsoft.com/office/drawing/2014/main" val="964587677"/>
                    </a:ext>
                  </a:extLst>
                </a:gridCol>
              </a:tblGrid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Spellings</a:t>
                      </a:r>
                    </a:p>
                  </a:txBody>
                  <a:tcPr>
                    <a:solidFill>
                      <a:srgbClr val="D883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1</a:t>
                      </a:r>
                      <a:r>
                        <a:rPr lang="en-GB" b="0" i="0" baseline="3000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st</a:t>
                      </a:r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 Attempt</a:t>
                      </a:r>
                    </a:p>
                  </a:txBody>
                  <a:tcPr>
                    <a:solidFill>
                      <a:srgbClr val="D883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2</a:t>
                      </a:r>
                      <a:r>
                        <a:rPr lang="en-GB" b="0" i="0" baseline="3000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nd</a:t>
                      </a:r>
                      <a:r>
                        <a:rPr lang="en-GB" b="0" i="0" baseline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 Attempt</a:t>
                      </a:r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>
                    <a:solidFill>
                      <a:srgbClr val="D883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3</a:t>
                      </a:r>
                      <a:r>
                        <a:rPr lang="en-GB" b="0" i="0" baseline="3000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rd</a:t>
                      </a:r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 Attempt</a:t>
                      </a:r>
                    </a:p>
                  </a:txBody>
                  <a:tcPr>
                    <a:solidFill>
                      <a:srgbClr val="D883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4th Attempt</a:t>
                      </a:r>
                    </a:p>
                  </a:txBody>
                  <a:tcPr>
                    <a:solidFill>
                      <a:srgbClr val="D883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5</a:t>
                      </a:r>
                      <a:r>
                        <a:rPr lang="en-GB" b="0" i="0" baseline="3000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th</a:t>
                      </a:r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 Attempt</a:t>
                      </a:r>
                    </a:p>
                  </a:txBody>
                  <a:tcPr>
                    <a:solidFill>
                      <a:srgbClr val="D883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potential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essential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substantial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influential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residential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confidential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impartial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preferential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torrential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circumstantial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</a:tbl>
          </a:graphicData>
        </a:graphic>
      </p:graphicFrame>
      <p:graphicFrame>
        <p:nvGraphicFramePr>
          <p:cNvPr id="5" name="Table 4"/>
          <p:cNvGraphicFramePr>
            <a:graphicFrameLocks noGrp="1"/>
          </p:cNvGraphicFramePr>
          <p:nvPr/>
        </p:nvGraphicFramePr>
        <p:xfrm>
          <a:off x="508000" y="325966"/>
          <a:ext cx="9055100" cy="94488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16503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789006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433917">
                <a:tc>
                  <a:txBody>
                    <a:bodyPr/>
                    <a:lstStyle/>
                    <a:p>
                      <a:r>
                        <a:rPr lang="en-GB" sz="1400" b="0" i="0" dirty="0">
                          <a:latin typeface="Muli" pitchFamily="2" charset="77"/>
                        </a:rPr>
                        <a:t>Stage: 5</a:t>
                      </a:r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r>
                        <a:rPr lang="en-GB" sz="1400" b="0" i="0" dirty="0">
                          <a:latin typeface="Muli" pitchFamily="2" charset="77"/>
                        </a:rPr>
                        <a:t>Ending ‘-</a:t>
                      </a:r>
                      <a:r>
                        <a:rPr lang="en-GB" sz="1400" b="0" i="0" dirty="0" err="1">
                          <a:latin typeface="Muli" pitchFamily="2" charset="77"/>
                        </a:rPr>
                        <a:t>cial</a:t>
                      </a:r>
                      <a:r>
                        <a:rPr lang="en-GB" sz="1400" dirty="0">
                          <a:latin typeface="Muli" pitchFamily="2" charset="77"/>
                        </a:rPr>
                        <a:t>’ and ‘-</a:t>
                      </a:r>
                      <a:r>
                        <a:rPr lang="en-GB" sz="1400" dirty="0" err="1">
                          <a:latin typeface="Muli" pitchFamily="2" charset="77"/>
                        </a:rPr>
                        <a:t>tial</a:t>
                      </a:r>
                      <a:r>
                        <a:rPr lang="en-GB" sz="1400" dirty="0">
                          <a:latin typeface="Muli" pitchFamily="2" charset="77"/>
                        </a:rPr>
                        <a:t>’.  After a vowel ‘-</a:t>
                      </a:r>
                      <a:r>
                        <a:rPr lang="en-GB" sz="1400" dirty="0" err="1">
                          <a:latin typeface="Muli" pitchFamily="2" charset="77"/>
                        </a:rPr>
                        <a:t>cial</a:t>
                      </a:r>
                      <a:r>
                        <a:rPr lang="en-GB" sz="1400" dirty="0">
                          <a:latin typeface="Muli" pitchFamily="2" charset="77"/>
                        </a:rPr>
                        <a:t>’ is most common and ‘-</a:t>
                      </a:r>
                      <a:r>
                        <a:rPr lang="en-GB" sz="1400" dirty="0" err="1">
                          <a:latin typeface="Muli" pitchFamily="2" charset="77"/>
                        </a:rPr>
                        <a:t>tial</a:t>
                      </a:r>
                      <a:r>
                        <a:rPr lang="en-GB" sz="1400" dirty="0">
                          <a:latin typeface="Muli" pitchFamily="2" charset="77"/>
                        </a:rPr>
                        <a:t>’ after a consonant but there are many exceptions. 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400" baseline="0" dirty="0">
                        <a:latin typeface="Muli" pitchFamily="2" charset="77"/>
                      </a:endParaRPr>
                    </a:p>
                    <a:p>
                      <a:r>
                        <a:rPr lang="en-GB" sz="1400" baseline="0" dirty="0">
                          <a:latin typeface="Muli" pitchFamily="2" charset="77"/>
                        </a:rPr>
                        <a:t>Name:</a:t>
                      </a:r>
                      <a:endParaRPr lang="en-GB" sz="1400" dirty="0">
                        <a:latin typeface="Muli" pitchFamily="2" charset="77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33917">
                <a:tc>
                  <a:txBody>
                    <a:bodyPr/>
                    <a:lstStyle/>
                    <a:p>
                      <a:r>
                        <a:rPr lang="en-GB" sz="1400" b="0" i="0" dirty="0">
                          <a:latin typeface="Muli" pitchFamily="2" charset="77"/>
                        </a:rPr>
                        <a:t>List: 4</a:t>
                      </a:r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35861590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/>
          <p:cNvGraphicFramePr>
            <a:graphicFrameLocks noGrp="1"/>
          </p:cNvGraphicFramePr>
          <p:nvPr/>
        </p:nvGraphicFramePr>
        <p:xfrm>
          <a:off x="508000" y="1600196"/>
          <a:ext cx="2787650" cy="50292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7876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Spellings</a:t>
                      </a:r>
                    </a:p>
                  </a:txBody>
                  <a:tcPr>
                    <a:solidFill>
                      <a:srgbClr val="D883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financial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commercial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provincial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initial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spatial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palatial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controversial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initially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controversially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financially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</a:tbl>
          </a:graphicData>
        </a:graphic>
      </p:graphicFrame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80132828"/>
              </p:ext>
            </p:extLst>
          </p:nvPr>
        </p:nvGraphicFramePr>
        <p:xfrm>
          <a:off x="508000" y="325966"/>
          <a:ext cx="9055100" cy="94488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16503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789006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433917">
                <a:tc>
                  <a:txBody>
                    <a:bodyPr/>
                    <a:lstStyle/>
                    <a:p>
                      <a:r>
                        <a:rPr lang="en-GB" sz="1400" b="0" i="0" dirty="0">
                          <a:latin typeface="Muli" pitchFamily="2" charset="77"/>
                        </a:rPr>
                        <a:t>Stage: 5</a:t>
                      </a:r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b="0" i="0" baseline="0" dirty="0">
                          <a:latin typeface="Muli" pitchFamily="2" charset="77"/>
                        </a:rPr>
                        <a:t>Ending ‘-</a:t>
                      </a:r>
                      <a:r>
                        <a:rPr lang="en-GB" sz="1400" baseline="0" dirty="0" err="1">
                          <a:latin typeface="Muli" pitchFamily="2" charset="77"/>
                        </a:rPr>
                        <a:t>cial</a:t>
                      </a:r>
                      <a:r>
                        <a:rPr lang="en-GB" sz="1400" baseline="0" dirty="0">
                          <a:latin typeface="Muli" pitchFamily="2" charset="77"/>
                        </a:rPr>
                        <a:t>’ and ‘-</a:t>
                      </a:r>
                      <a:r>
                        <a:rPr lang="en-GB" sz="1400" baseline="0" dirty="0" err="1">
                          <a:latin typeface="Muli" pitchFamily="2" charset="77"/>
                        </a:rPr>
                        <a:t>tial</a:t>
                      </a:r>
                      <a:r>
                        <a:rPr lang="en-GB" sz="1400" baseline="0" dirty="0">
                          <a:latin typeface="Muli" pitchFamily="2" charset="77"/>
                        </a:rPr>
                        <a:t>.’  After a vowel ‘-</a:t>
                      </a:r>
                      <a:r>
                        <a:rPr lang="en-GB" sz="1400" baseline="0" dirty="0" err="1">
                          <a:latin typeface="Muli" pitchFamily="2" charset="77"/>
                        </a:rPr>
                        <a:t>cial</a:t>
                      </a:r>
                      <a:r>
                        <a:rPr lang="en-GB" sz="1400" baseline="0" dirty="0">
                          <a:latin typeface="Muli" pitchFamily="2" charset="77"/>
                        </a:rPr>
                        <a:t>’ is most common and ‘-</a:t>
                      </a:r>
                      <a:r>
                        <a:rPr lang="en-GB" sz="1400" baseline="0" dirty="0" err="1">
                          <a:latin typeface="Muli" pitchFamily="2" charset="77"/>
                        </a:rPr>
                        <a:t>itial</a:t>
                      </a:r>
                      <a:r>
                        <a:rPr lang="en-GB" sz="1400" baseline="0" dirty="0">
                          <a:latin typeface="Muli" pitchFamily="2" charset="77"/>
                        </a:rPr>
                        <a:t>’ after a consonant.  But there are many exceptions. 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400" baseline="0" dirty="0">
                        <a:latin typeface="Muli" pitchFamily="2" charset="77"/>
                      </a:endParaRPr>
                    </a:p>
                    <a:p>
                      <a:r>
                        <a:rPr lang="en-GB" sz="1400" baseline="0" dirty="0">
                          <a:latin typeface="Muli" pitchFamily="2" charset="77"/>
                        </a:rPr>
                        <a:t>Name:</a:t>
                      </a:r>
                      <a:endParaRPr lang="en-GB" sz="1400" dirty="0">
                        <a:latin typeface="Muli" pitchFamily="2" charset="77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33917">
                <a:tc>
                  <a:txBody>
                    <a:bodyPr/>
                    <a:lstStyle/>
                    <a:p>
                      <a:r>
                        <a:rPr lang="en-GB" sz="1400" b="0" i="0" dirty="0">
                          <a:latin typeface="Muli" pitchFamily="2" charset="77"/>
                        </a:rPr>
                        <a:t>List: 5</a:t>
                      </a:r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graphicFrame>
        <p:nvGraphicFramePr>
          <p:cNvPr id="3" name="Table 2"/>
          <p:cNvGraphicFramePr>
            <a:graphicFrameLocks noGrp="1"/>
          </p:cNvGraphicFramePr>
          <p:nvPr/>
        </p:nvGraphicFramePr>
        <p:xfrm>
          <a:off x="3730668" y="1600196"/>
          <a:ext cx="8216404" cy="50292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410820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10820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838200">
                <a:tc gridSpan="2">
                  <a:txBody>
                    <a:bodyPr/>
                    <a:lstStyle/>
                    <a:p>
                      <a:pPr algn="ctr"/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Cover</a:t>
                      </a:r>
                      <a:r>
                        <a:rPr lang="en-GB" b="0" i="0" baseline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 your spellings up. Can you add in the missing letters from each word?</a:t>
                      </a:r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>
                    <a:solidFill>
                      <a:srgbClr val="D883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838200">
                <a:tc>
                  <a:txBody>
                    <a:bodyPr/>
                    <a:lstStyle/>
                    <a:p>
                      <a:pPr algn="ctr"/>
                      <a:r>
                        <a:rPr lang="en-GB" sz="3200" b="0" i="0" dirty="0" err="1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s_at__l</a:t>
                      </a:r>
                      <a:endParaRPr lang="en-GB" sz="32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in___</a:t>
                      </a:r>
                      <a:r>
                        <a:rPr lang="en-GB" sz="3200" b="0" i="0" dirty="0" err="1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al_y</a:t>
                      </a:r>
                      <a:endParaRPr lang="en-GB" sz="32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838200">
                <a:tc>
                  <a:txBody>
                    <a:bodyPr/>
                    <a:lstStyle/>
                    <a:p>
                      <a:pPr algn="ctr"/>
                      <a:r>
                        <a:rPr lang="en-GB" sz="32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___</a:t>
                      </a:r>
                      <a:r>
                        <a:rPr lang="en-GB" sz="3200" b="0" i="0" dirty="0" err="1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trov</a:t>
                      </a:r>
                      <a:r>
                        <a:rPr lang="en-GB" sz="32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____ally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_o__</a:t>
                      </a:r>
                      <a:r>
                        <a:rPr lang="en-GB" sz="3200" b="0" i="0" dirty="0" err="1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e_cial</a:t>
                      </a:r>
                      <a:endParaRPr lang="en-GB" sz="32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838200">
                <a:tc>
                  <a:txBody>
                    <a:bodyPr/>
                    <a:lstStyle/>
                    <a:p>
                      <a:pPr algn="ctr"/>
                      <a:r>
                        <a:rPr lang="en-GB" sz="32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co__</a:t>
                      </a:r>
                      <a:r>
                        <a:rPr lang="en-GB" sz="3200" b="0" i="0" dirty="0" err="1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ro</a:t>
                      </a:r>
                      <a:r>
                        <a:rPr lang="en-GB" sz="32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____</a:t>
                      </a:r>
                      <a:r>
                        <a:rPr lang="en-GB" sz="3200" b="0" i="0" dirty="0" err="1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ial</a:t>
                      </a:r>
                      <a:endParaRPr lang="en-GB" sz="32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____</a:t>
                      </a:r>
                      <a:r>
                        <a:rPr lang="en-GB" sz="3200" b="0" i="0" dirty="0" err="1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ial</a:t>
                      </a:r>
                      <a:endParaRPr lang="en-GB" sz="32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838200">
                <a:tc>
                  <a:txBody>
                    <a:bodyPr/>
                    <a:lstStyle/>
                    <a:p>
                      <a:pPr algn="ctr"/>
                      <a:r>
                        <a:rPr lang="en-GB" sz="32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fin______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__</a:t>
                      </a:r>
                      <a:r>
                        <a:rPr lang="en-GB" sz="3200" b="0" i="0" dirty="0" err="1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na</a:t>
                      </a:r>
                      <a:r>
                        <a:rPr lang="en-GB" sz="32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___</a:t>
                      </a:r>
                      <a:r>
                        <a:rPr lang="en-GB" sz="3200" b="0" i="0" dirty="0" err="1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a__y</a:t>
                      </a:r>
                      <a:endParaRPr lang="en-GB" sz="32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838200">
                <a:tc>
                  <a:txBody>
                    <a:bodyPr/>
                    <a:lstStyle/>
                    <a:p>
                      <a:pPr algn="ctr"/>
                      <a:r>
                        <a:rPr lang="en-GB" sz="3200" b="0" i="0" dirty="0" err="1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pr</a:t>
                      </a:r>
                      <a:r>
                        <a:rPr lang="en-GB" sz="32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__</a:t>
                      </a:r>
                      <a:r>
                        <a:rPr lang="en-GB" sz="3200" b="0" i="0" dirty="0" err="1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in__al</a:t>
                      </a:r>
                      <a:endParaRPr lang="en-GB" sz="32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b="0" i="0" dirty="0" err="1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p__at__l</a:t>
                      </a:r>
                      <a:endParaRPr lang="en-GB" sz="32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79277780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/>
          <p:cNvGraphicFramePr>
            <a:graphicFrameLocks noGrp="1"/>
          </p:cNvGraphicFramePr>
          <p:nvPr/>
        </p:nvGraphicFramePr>
        <p:xfrm>
          <a:off x="508000" y="1600196"/>
          <a:ext cx="2787650" cy="50292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7876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Spellings</a:t>
                      </a:r>
                    </a:p>
                  </a:txBody>
                  <a:tcPr>
                    <a:solidFill>
                      <a:srgbClr val="D883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appreciate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cemetery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conscious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convenience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environment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immediately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language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sufficient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thorough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vegetable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</a:tbl>
          </a:graphicData>
        </a:graphic>
      </p:graphicFrame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02338363"/>
              </p:ext>
            </p:extLst>
          </p:nvPr>
        </p:nvGraphicFramePr>
        <p:xfrm>
          <a:off x="508000" y="325966"/>
          <a:ext cx="9055100" cy="86783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16503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789006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433917">
                <a:tc>
                  <a:txBody>
                    <a:bodyPr/>
                    <a:lstStyle/>
                    <a:p>
                      <a:r>
                        <a:rPr lang="en-GB" sz="1400" b="0" i="0" dirty="0">
                          <a:latin typeface="Muli" pitchFamily="2" charset="77"/>
                        </a:rPr>
                        <a:t>Stage: 5</a:t>
                      </a:r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b="1" dirty="0">
                          <a:solidFill>
                            <a:srgbClr val="FF3860"/>
                          </a:solidFill>
                          <a:latin typeface="Muli" pitchFamily="2" charset="77"/>
                        </a:rPr>
                        <a:t>Challenge</a:t>
                      </a:r>
                      <a:r>
                        <a:rPr lang="en-GB" sz="1400" b="1" baseline="0" dirty="0">
                          <a:solidFill>
                            <a:srgbClr val="FF3860"/>
                          </a:solidFill>
                          <a:latin typeface="Muli" pitchFamily="2" charset="77"/>
                        </a:rPr>
                        <a:t> words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400" b="0" i="0" baseline="0" dirty="0">
                        <a:latin typeface="Muli" pitchFamily="2" charset="77"/>
                      </a:endParaRPr>
                    </a:p>
                    <a:p>
                      <a:r>
                        <a:rPr lang="en-GB" sz="1400" baseline="0" dirty="0">
                          <a:latin typeface="Muli" pitchFamily="2" charset="77"/>
                        </a:rPr>
                        <a:t>Name:</a:t>
                      </a:r>
                      <a:endParaRPr lang="en-GB" sz="1400" dirty="0">
                        <a:latin typeface="Muli" pitchFamily="2" charset="77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33917">
                <a:tc>
                  <a:txBody>
                    <a:bodyPr/>
                    <a:lstStyle/>
                    <a:p>
                      <a:r>
                        <a:rPr lang="en-GB" sz="1400" b="0" i="0" dirty="0">
                          <a:latin typeface="Muli" pitchFamily="2" charset="77"/>
                        </a:rPr>
                        <a:t>List: 6</a:t>
                      </a:r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6" name="Rectangle 5"/>
          <p:cNvSpPr/>
          <p:nvPr/>
        </p:nvSpPr>
        <p:spPr>
          <a:xfrm>
            <a:off x="3381375" y="2449725"/>
            <a:ext cx="8896350" cy="480131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defRPr/>
            </a:pPr>
            <a:r>
              <a:rPr lang="en-GB" dirty="0">
                <a:latin typeface="OpenDyslexicAlta" pitchFamily="2" charset="77"/>
                <a:ea typeface="OpenDyslexic" charset="0"/>
                <a:cs typeface="OpenDyslexic" charset="0"/>
              </a:rPr>
              <a:t>It was easy to _________ his slick BMX skills. </a:t>
            </a:r>
          </a:p>
          <a:p>
            <a:pPr>
              <a:lnSpc>
                <a:spcPct val="150000"/>
              </a:lnSpc>
              <a:defRPr/>
            </a:pPr>
            <a:r>
              <a:rPr lang="en-GB" dirty="0">
                <a:latin typeface="OpenDyslexicAlta" pitchFamily="2" charset="77"/>
                <a:ea typeface="OpenDyslexic" charset="0"/>
                <a:cs typeface="OpenDyslexic" charset="0"/>
              </a:rPr>
              <a:t>There was a _________ investigation into what had happened. </a:t>
            </a:r>
          </a:p>
          <a:p>
            <a:pPr>
              <a:lnSpc>
                <a:spcPct val="150000"/>
              </a:lnSpc>
              <a:defRPr/>
            </a:pPr>
            <a:r>
              <a:rPr lang="en-GB" dirty="0">
                <a:latin typeface="OpenDyslexicAlta" pitchFamily="2" charset="77"/>
                <a:ea typeface="OpenDyslexic" charset="0"/>
                <a:cs typeface="OpenDyslexic" charset="0"/>
              </a:rPr>
              <a:t>The ghosts haunted the _______ every evening at midnight. </a:t>
            </a:r>
          </a:p>
          <a:p>
            <a:pPr>
              <a:lnSpc>
                <a:spcPct val="150000"/>
              </a:lnSpc>
              <a:defRPr/>
            </a:pPr>
            <a:r>
              <a:rPr lang="en-GB" dirty="0">
                <a:latin typeface="OpenDyslexicAlta" pitchFamily="2" charset="77"/>
                <a:ea typeface="OpenDyslexic" charset="0"/>
                <a:cs typeface="OpenDyslexic" charset="0"/>
              </a:rPr>
              <a:t>They had _________ food to last a number of days. </a:t>
            </a:r>
          </a:p>
          <a:p>
            <a:pPr>
              <a:lnSpc>
                <a:spcPct val="150000"/>
              </a:lnSpc>
              <a:defRPr/>
            </a:pPr>
            <a:r>
              <a:rPr lang="en-GB" dirty="0">
                <a:latin typeface="OpenDyslexicAlta" pitchFamily="2" charset="77"/>
                <a:ea typeface="OpenDyslexic" charset="0"/>
                <a:cs typeface="OpenDyslexic" charset="0"/>
              </a:rPr>
              <a:t>“Begin your work __________!” instructed the teacher. </a:t>
            </a:r>
          </a:p>
          <a:p>
            <a:pPr>
              <a:lnSpc>
                <a:spcPct val="150000"/>
              </a:lnSpc>
              <a:defRPr/>
            </a:pPr>
            <a:r>
              <a:rPr lang="en-GB" dirty="0">
                <a:latin typeface="OpenDyslexicAlta" pitchFamily="2" charset="77"/>
                <a:ea typeface="OpenDyslexic" charset="0"/>
                <a:cs typeface="OpenDyslexic" charset="0"/>
              </a:rPr>
              <a:t>Chinese is the _________ spoken by the most people in the world.</a:t>
            </a:r>
          </a:p>
          <a:p>
            <a:pPr>
              <a:lnSpc>
                <a:spcPct val="150000"/>
              </a:lnSpc>
              <a:defRPr/>
            </a:pPr>
            <a:r>
              <a:rPr lang="en-GB" dirty="0">
                <a:latin typeface="OpenDyslexicAlta" pitchFamily="2" charset="77"/>
                <a:ea typeface="OpenDyslexic" charset="0"/>
                <a:cs typeface="OpenDyslexic" charset="0"/>
              </a:rPr>
              <a:t>The chef chopped the _________ and added it to the dish. </a:t>
            </a:r>
          </a:p>
          <a:p>
            <a:pPr>
              <a:lnSpc>
                <a:spcPct val="150000"/>
              </a:lnSpc>
              <a:defRPr/>
            </a:pPr>
            <a:r>
              <a:rPr lang="en-GB" dirty="0">
                <a:latin typeface="OpenDyslexicAlta" pitchFamily="2" charset="77"/>
                <a:ea typeface="OpenDyslexic" charset="0"/>
                <a:cs typeface="OpenDyslexic" charset="0"/>
              </a:rPr>
              <a:t>An escalator was available for the shopper’s _________.</a:t>
            </a:r>
          </a:p>
          <a:p>
            <a:pPr>
              <a:lnSpc>
                <a:spcPct val="150000"/>
              </a:lnSpc>
              <a:defRPr/>
            </a:pPr>
            <a:r>
              <a:rPr lang="en-GB" dirty="0">
                <a:latin typeface="OpenDyslexicAlta" pitchFamily="2" charset="77"/>
                <a:ea typeface="OpenDyslexic" charset="0"/>
                <a:cs typeface="OpenDyslexic" charset="0"/>
              </a:rPr>
              <a:t>We have decided to ban plastic bottles to protect the __________.</a:t>
            </a:r>
          </a:p>
          <a:p>
            <a:pPr>
              <a:lnSpc>
                <a:spcPct val="150000"/>
              </a:lnSpc>
              <a:defRPr/>
            </a:pPr>
            <a:r>
              <a:rPr lang="en-GB" dirty="0">
                <a:latin typeface="OpenDyslexicAlta" pitchFamily="2" charset="77"/>
                <a:ea typeface="OpenDyslexic" charset="0"/>
                <a:cs typeface="OpenDyslexic" charset="0"/>
              </a:rPr>
              <a:t>I wasn’t even ________ of what was happening beside me. </a:t>
            </a:r>
          </a:p>
          <a:p>
            <a:pPr>
              <a:defRPr/>
            </a:pPr>
            <a:endParaRPr lang="en-GB" dirty="0">
              <a:latin typeface="OpenDyslexicAlta" pitchFamily="2" charset="77"/>
              <a:ea typeface="OpenDyslexic" charset="0"/>
              <a:cs typeface="OpenDyslexic" charset="0"/>
            </a:endParaRPr>
          </a:p>
          <a:p>
            <a:pPr>
              <a:defRPr/>
            </a:pPr>
            <a:endParaRPr lang="en-GB" dirty="0">
              <a:latin typeface="OpenDyslexicAlta" pitchFamily="2" charset="77"/>
              <a:ea typeface="OpenDyslexic" charset="0"/>
              <a:cs typeface="OpenDyslexic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3712028" y="1600196"/>
            <a:ext cx="8235044" cy="646331"/>
          </a:xfrm>
          <a:prstGeom prst="rect">
            <a:avLst/>
          </a:prstGeom>
          <a:solidFill>
            <a:srgbClr val="D883FF"/>
          </a:solidFill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en-GB" dirty="0">
                <a:latin typeface="OpenDyslexicAlta" pitchFamily="2" charset="77"/>
                <a:ea typeface="OpenDyslexic" charset="0"/>
                <a:cs typeface="OpenDyslexic" charset="0"/>
              </a:rPr>
              <a:t>Choose one of your spellings to complete the sentence. </a:t>
            </a:r>
          </a:p>
          <a:p>
            <a:pPr algn="ctr">
              <a:defRPr/>
            </a:pPr>
            <a:r>
              <a:rPr lang="en-GB" dirty="0">
                <a:latin typeface="OpenDyslexicAlta" pitchFamily="2" charset="77"/>
                <a:ea typeface="OpenDyslexic" charset="0"/>
                <a:cs typeface="OpenDyslexic" charset="0"/>
              </a:rPr>
              <a:t>Only one of the pair is correct. </a:t>
            </a:r>
          </a:p>
        </p:txBody>
      </p:sp>
    </p:spTree>
    <p:extLst>
      <p:ext uri="{BB962C8B-B14F-4D97-AF65-F5344CB8AC3E}">
        <p14:creationId xmlns:p14="http://schemas.microsoft.com/office/powerpoint/2010/main" val="165932161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46604123"/>
              </p:ext>
            </p:extLst>
          </p:nvPr>
        </p:nvGraphicFramePr>
        <p:xfrm>
          <a:off x="508000" y="1600196"/>
          <a:ext cx="2787650" cy="50292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7876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Spellings</a:t>
                      </a:r>
                    </a:p>
                  </a:txBody>
                  <a:tcPr>
                    <a:solidFill>
                      <a:srgbClr val="D883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abundant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brilliant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constant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distant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dominant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elegant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fragrant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ignorant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tolerant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vacant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</a:tbl>
          </a:graphicData>
        </a:graphic>
      </p:graphicFrame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311259"/>
              </p:ext>
            </p:extLst>
          </p:nvPr>
        </p:nvGraphicFramePr>
        <p:xfrm>
          <a:off x="508000" y="325966"/>
          <a:ext cx="9055100" cy="86783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16503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789006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433917">
                <a:tc>
                  <a:txBody>
                    <a:bodyPr/>
                    <a:lstStyle/>
                    <a:p>
                      <a:r>
                        <a:rPr lang="en-GB" sz="1400" b="0" i="0" dirty="0">
                          <a:latin typeface="Muli" pitchFamily="2" charset="77"/>
                        </a:rPr>
                        <a:t>Stage: 5</a:t>
                      </a:r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r>
                        <a:rPr lang="en-GB" sz="1400" b="0" i="0" dirty="0">
                          <a:latin typeface="Muli" pitchFamily="2" charset="77"/>
                        </a:rPr>
                        <a:t> Words ending in ‘-ant’.  ‘-ant’ Is used if there is an ‘a’ or ‘ay’ sound in the right place. 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400" b="0" i="0" baseline="0" dirty="0">
                        <a:latin typeface="Muli" pitchFamily="2" charset="77"/>
                      </a:endParaRPr>
                    </a:p>
                    <a:p>
                      <a:r>
                        <a:rPr lang="en-GB" sz="1400" baseline="0" dirty="0">
                          <a:latin typeface="Muli" pitchFamily="2" charset="77"/>
                        </a:rPr>
                        <a:t>Name:</a:t>
                      </a:r>
                      <a:endParaRPr lang="en-GB" sz="1400" dirty="0">
                        <a:latin typeface="Muli" pitchFamily="2" charset="77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33917">
                <a:tc>
                  <a:txBody>
                    <a:bodyPr/>
                    <a:lstStyle/>
                    <a:p>
                      <a:r>
                        <a:rPr lang="en-GB" sz="1400" b="0" i="0" dirty="0">
                          <a:latin typeface="Muli" pitchFamily="2" charset="77"/>
                        </a:rPr>
                        <a:t>List: 7</a:t>
                      </a:r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31644773"/>
              </p:ext>
            </p:extLst>
          </p:nvPr>
        </p:nvGraphicFramePr>
        <p:xfrm>
          <a:off x="4214447" y="1828796"/>
          <a:ext cx="1201615" cy="4572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20161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457200">
                <a:tc>
                  <a:txBody>
                    <a:bodyPr/>
                    <a:lstStyle/>
                    <a:p>
                      <a:r>
                        <a:rPr lang="en-GB" b="0" i="0" dirty="0" err="1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abun</a:t>
                      </a:r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brill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cons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 err="1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dist</a:t>
                      </a:r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 err="1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dom</a:t>
                      </a:r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 err="1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ele</a:t>
                      </a:r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 err="1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fra</a:t>
                      </a:r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 err="1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ignora</a:t>
                      </a:r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 err="1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tol</a:t>
                      </a:r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 err="1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va</a:t>
                      </a:r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</a:tbl>
          </a:graphicData>
        </a:graphic>
      </p:graphicFrame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59036884"/>
              </p:ext>
            </p:extLst>
          </p:nvPr>
        </p:nvGraphicFramePr>
        <p:xfrm>
          <a:off x="7819293" y="1920236"/>
          <a:ext cx="1236784" cy="448056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23678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193427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ant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 err="1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iant</a:t>
                      </a:r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 err="1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inant</a:t>
                      </a:r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grant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 err="1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erant</a:t>
                      </a:r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 err="1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dant</a:t>
                      </a:r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cant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 err="1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tant</a:t>
                      </a:r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 err="1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nt</a:t>
                      </a:r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 err="1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gant</a:t>
                      </a:r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</a:tbl>
          </a:graphicData>
        </a:graphic>
      </p:graphicFrame>
      <p:sp>
        <p:nvSpPr>
          <p:cNvPr id="7" name="TextBox 6"/>
          <p:cNvSpPr txBox="1"/>
          <p:nvPr/>
        </p:nvSpPr>
        <p:spPr>
          <a:xfrm>
            <a:off x="9481457" y="1920236"/>
            <a:ext cx="2373086" cy="2554545"/>
          </a:xfrm>
          <a:prstGeom prst="rect">
            <a:avLst/>
          </a:prstGeom>
          <a:solidFill>
            <a:srgbClr val="D883FF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1600" dirty="0">
                <a:latin typeface="OpenDyslexicAlta" pitchFamily="2" charset="77"/>
              </a:rPr>
              <a:t>Your spellings have been split and scrambled. </a:t>
            </a:r>
          </a:p>
          <a:p>
            <a:pPr algn="ctr"/>
            <a:endParaRPr lang="en-GB" sz="1600" dirty="0">
              <a:latin typeface="OpenDyslexicAlta" pitchFamily="2" charset="77"/>
            </a:endParaRPr>
          </a:p>
          <a:p>
            <a:pPr algn="ctr"/>
            <a:r>
              <a:rPr lang="en-GB" sz="1600" dirty="0">
                <a:latin typeface="OpenDyslexicAlta" pitchFamily="2" charset="77"/>
              </a:rPr>
              <a:t>Draw a straight line to match the two parts of each spelling or write them on your whiteboard.</a:t>
            </a:r>
          </a:p>
        </p:txBody>
      </p:sp>
    </p:spTree>
    <p:extLst>
      <p:ext uri="{BB962C8B-B14F-4D97-AF65-F5344CB8AC3E}">
        <p14:creationId xmlns:p14="http://schemas.microsoft.com/office/powerpoint/2010/main" val="146441568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Rectangle 41"/>
          <p:cNvSpPr/>
          <p:nvPr/>
        </p:nvSpPr>
        <p:spPr>
          <a:xfrm rot="381027">
            <a:off x="6494931" y="2199422"/>
            <a:ext cx="286521" cy="1455539"/>
          </a:xfrm>
          <a:prstGeom prst="rect">
            <a:avLst/>
          </a:prstGeom>
          <a:solidFill>
            <a:srgbClr val="D883FF"/>
          </a:solidFill>
          <a:ln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Muli" pitchFamily="2" charset="77"/>
            </a:endParaRPr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18997430"/>
              </p:ext>
            </p:extLst>
          </p:nvPr>
        </p:nvGraphicFramePr>
        <p:xfrm>
          <a:off x="508000" y="1600196"/>
          <a:ext cx="2787650" cy="50292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7876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Spellings</a:t>
                      </a:r>
                    </a:p>
                  </a:txBody>
                  <a:tcPr>
                    <a:solidFill>
                      <a:srgbClr val="D883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abundance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brilliance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elegance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extravagance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tolerance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hesitancy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relevancy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vacancy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dominancy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abundancy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</a:tbl>
          </a:graphicData>
        </a:graphic>
      </p:graphicFrame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17767694"/>
              </p:ext>
            </p:extLst>
          </p:nvPr>
        </p:nvGraphicFramePr>
        <p:xfrm>
          <a:off x="508000" y="325966"/>
          <a:ext cx="9055100" cy="86783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16503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789006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433917">
                <a:tc>
                  <a:txBody>
                    <a:bodyPr/>
                    <a:lstStyle/>
                    <a:p>
                      <a:r>
                        <a:rPr lang="en-GB" sz="1400" b="0" i="0" dirty="0">
                          <a:latin typeface="Muli" pitchFamily="2" charset="77"/>
                        </a:rPr>
                        <a:t>Stage: 5</a:t>
                      </a:r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b="0" i="0" baseline="0" dirty="0">
                          <a:latin typeface="Muli" pitchFamily="2" charset="77"/>
                        </a:rPr>
                        <a:t>Words ending in ‘-</a:t>
                      </a:r>
                      <a:r>
                        <a:rPr lang="en-GB" sz="1400" baseline="0" dirty="0" err="1">
                          <a:latin typeface="Muli" pitchFamily="2" charset="77"/>
                        </a:rPr>
                        <a:t>ance</a:t>
                      </a:r>
                      <a:r>
                        <a:rPr lang="en-GB" sz="1400" baseline="0" dirty="0">
                          <a:latin typeface="Muli" pitchFamily="2" charset="77"/>
                        </a:rPr>
                        <a:t>.’  ‘-</a:t>
                      </a:r>
                      <a:r>
                        <a:rPr lang="en-GB" sz="1400" baseline="0" dirty="0" err="1">
                          <a:latin typeface="Muli" pitchFamily="2" charset="77"/>
                        </a:rPr>
                        <a:t>ance</a:t>
                      </a:r>
                      <a:r>
                        <a:rPr lang="en-GB" sz="1400" baseline="0" dirty="0">
                          <a:latin typeface="Muli" pitchFamily="2" charset="77"/>
                        </a:rPr>
                        <a:t>’ Is used if there is an ‘a’ or ‘ay’ sound in the right place. 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400" baseline="0" dirty="0">
                        <a:latin typeface="Muli" pitchFamily="2" charset="77"/>
                      </a:endParaRPr>
                    </a:p>
                    <a:p>
                      <a:r>
                        <a:rPr lang="en-GB" sz="1400" baseline="0" dirty="0">
                          <a:latin typeface="Muli" pitchFamily="2" charset="77"/>
                        </a:rPr>
                        <a:t>Name:</a:t>
                      </a:r>
                      <a:endParaRPr lang="en-GB" sz="1400" dirty="0">
                        <a:latin typeface="Muli" pitchFamily="2" charset="77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33917">
                <a:tc>
                  <a:txBody>
                    <a:bodyPr/>
                    <a:lstStyle/>
                    <a:p>
                      <a:r>
                        <a:rPr lang="en-GB" sz="1400" b="0" i="0" dirty="0">
                          <a:latin typeface="Muli" pitchFamily="2" charset="77"/>
                        </a:rPr>
                        <a:t>List: 8</a:t>
                      </a:r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14" name="Right Arrow 13"/>
          <p:cNvSpPr/>
          <p:nvPr/>
        </p:nvSpPr>
        <p:spPr>
          <a:xfrm>
            <a:off x="2993572" y="2057401"/>
            <a:ext cx="936171" cy="359228"/>
          </a:xfrm>
          <a:prstGeom prst="rightArrow">
            <a:avLst/>
          </a:prstGeom>
          <a:solidFill>
            <a:srgbClr val="D883FF"/>
          </a:solidFill>
          <a:ln>
            <a:solidFill>
              <a:srgbClr val="D883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Muli" pitchFamily="2" charset="77"/>
            </a:endParaRPr>
          </a:p>
        </p:txBody>
      </p:sp>
      <p:sp>
        <p:nvSpPr>
          <p:cNvPr id="15" name="Right Arrow 14"/>
          <p:cNvSpPr/>
          <p:nvPr/>
        </p:nvSpPr>
        <p:spPr>
          <a:xfrm>
            <a:off x="2993571" y="2522763"/>
            <a:ext cx="936171" cy="359228"/>
          </a:xfrm>
          <a:prstGeom prst="rightArrow">
            <a:avLst/>
          </a:prstGeom>
          <a:solidFill>
            <a:srgbClr val="D883FF"/>
          </a:solidFill>
          <a:ln>
            <a:solidFill>
              <a:srgbClr val="D883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Muli" pitchFamily="2" charset="77"/>
            </a:endParaRPr>
          </a:p>
        </p:txBody>
      </p:sp>
      <p:sp>
        <p:nvSpPr>
          <p:cNvPr id="16" name="Right Arrow 15"/>
          <p:cNvSpPr/>
          <p:nvPr/>
        </p:nvSpPr>
        <p:spPr>
          <a:xfrm>
            <a:off x="2971801" y="3016709"/>
            <a:ext cx="936171" cy="359228"/>
          </a:xfrm>
          <a:prstGeom prst="rightArrow">
            <a:avLst/>
          </a:prstGeom>
          <a:solidFill>
            <a:srgbClr val="D883FF"/>
          </a:solidFill>
          <a:ln>
            <a:solidFill>
              <a:srgbClr val="D883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Muli" pitchFamily="2" charset="77"/>
            </a:endParaRPr>
          </a:p>
        </p:txBody>
      </p:sp>
      <p:sp>
        <p:nvSpPr>
          <p:cNvPr id="17" name="Right Arrow 16"/>
          <p:cNvSpPr/>
          <p:nvPr/>
        </p:nvSpPr>
        <p:spPr>
          <a:xfrm>
            <a:off x="2971801" y="3453496"/>
            <a:ext cx="936171" cy="359228"/>
          </a:xfrm>
          <a:prstGeom prst="rightArrow">
            <a:avLst/>
          </a:prstGeom>
          <a:solidFill>
            <a:srgbClr val="D883FF"/>
          </a:solidFill>
          <a:ln>
            <a:solidFill>
              <a:srgbClr val="D883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Muli" pitchFamily="2" charset="77"/>
            </a:endParaRPr>
          </a:p>
        </p:txBody>
      </p:sp>
      <p:sp>
        <p:nvSpPr>
          <p:cNvPr id="18" name="Right Arrow 17"/>
          <p:cNvSpPr/>
          <p:nvPr/>
        </p:nvSpPr>
        <p:spPr>
          <a:xfrm>
            <a:off x="2971801" y="3907977"/>
            <a:ext cx="936171" cy="359228"/>
          </a:xfrm>
          <a:prstGeom prst="rightArrow">
            <a:avLst/>
          </a:prstGeom>
          <a:solidFill>
            <a:srgbClr val="D883FF"/>
          </a:solidFill>
          <a:ln>
            <a:solidFill>
              <a:srgbClr val="D883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Muli" pitchFamily="2" charset="77"/>
            </a:endParaRPr>
          </a:p>
        </p:txBody>
      </p:sp>
      <p:sp>
        <p:nvSpPr>
          <p:cNvPr id="19" name="Right Arrow 18"/>
          <p:cNvSpPr/>
          <p:nvPr/>
        </p:nvSpPr>
        <p:spPr>
          <a:xfrm>
            <a:off x="2971801" y="4359721"/>
            <a:ext cx="936171" cy="359228"/>
          </a:xfrm>
          <a:prstGeom prst="rightArrow">
            <a:avLst/>
          </a:prstGeom>
          <a:solidFill>
            <a:srgbClr val="D883FF"/>
          </a:solidFill>
          <a:ln>
            <a:solidFill>
              <a:srgbClr val="D883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Muli" pitchFamily="2" charset="77"/>
            </a:endParaRPr>
          </a:p>
        </p:txBody>
      </p:sp>
      <p:sp>
        <p:nvSpPr>
          <p:cNvPr id="20" name="Right Arrow 19"/>
          <p:cNvSpPr/>
          <p:nvPr/>
        </p:nvSpPr>
        <p:spPr>
          <a:xfrm>
            <a:off x="2993571" y="4814202"/>
            <a:ext cx="936171" cy="359228"/>
          </a:xfrm>
          <a:prstGeom prst="rightArrow">
            <a:avLst/>
          </a:prstGeom>
          <a:solidFill>
            <a:srgbClr val="D883FF"/>
          </a:solidFill>
          <a:ln>
            <a:solidFill>
              <a:srgbClr val="D883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Muli" pitchFamily="2" charset="77"/>
            </a:endParaRPr>
          </a:p>
        </p:txBody>
      </p:sp>
      <p:sp>
        <p:nvSpPr>
          <p:cNvPr id="21" name="Right Arrow 20"/>
          <p:cNvSpPr/>
          <p:nvPr/>
        </p:nvSpPr>
        <p:spPr>
          <a:xfrm>
            <a:off x="2993571" y="5268683"/>
            <a:ext cx="936171" cy="359228"/>
          </a:xfrm>
          <a:prstGeom prst="rightArrow">
            <a:avLst/>
          </a:prstGeom>
          <a:solidFill>
            <a:srgbClr val="D883FF"/>
          </a:solidFill>
          <a:ln>
            <a:solidFill>
              <a:srgbClr val="D883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Muli" pitchFamily="2" charset="77"/>
            </a:endParaRPr>
          </a:p>
        </p:txBody>
      </p:sp>
      <p:sp>
        <p:nvSpPr>
          <p:cNvPr id="22" name="Right Arrow 21"/>
          <p:cNvSpPr/>
          <p:nvPr/>
        </p:nvSpPr>
        <p:spPr>
          <a:xfrm>
            <a:off x="2993571" y="5776990"/>
            <a:ext cx="936171" cy="359228"/>
          </a:xfrm>
          <a:prstGeom prst="rightArrow">
            <a:avLst/>
          </a:prstGeom>
          <a:solidFill>
            <a:srgbClr val="D883FF"/>
          </a:solidFill>
          <a:ln>
            <a:solidFill>
              <a:srgbClr val="D883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Muli" pitchFamily="2" charset="77"/>
            </a:endParaRPr>
          </a:p>
        </p:txBody>
      </p:sp>
      <p:sp>
        <p:nvSpPr>
          <p:cNvPr id="23" name="Right Arrow 22"/>
          <p:cNvSpPr/>
          <p:nvPr/>
        </p:nvSpPr>
        <p:spPr>
          <a:xfrm>
            <a:off x="2971801" y="6237511"/>
            <a:ext cx="936171" cy="359228"/>
          </a:xfrm>
          <a:prstGeom prst="rightArrow">
            <a:avLst/>
          </a:prstGeom>
          <a:solidFill>
            <a:srgbClr val="D883FF"/>
          </a:solidFill>
          <a:ln>
            <a:solidFill>
              <a:srgbClr val="D883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Muli" pitchFamily="2" charset="77"/>
            </a:endParaRPr>
          </a:p>
        </p:txBody>
      </p:sp>
      <p:pic>
        <p:nvPicPr>
          <p:cNvPr id="25" name="Picture 24"/>
          <p:cNvPicPr>
            <a:picLocks noChangeAspect="1"/>
          </p:cNvPicPr>
          <p:nvPr/>
        </p:nvPicPr>
        <p:blipFill>
          <a:blip r:embed="rId2" cstate="screen">
            <a:duotone>
              <a:prstClr val="black"/>
              <a:srgbClr val="D883FF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301645" y="1946924"/>
            <a:ext cx="4033997" cy="3170470"/>
          </a:xfrm>
          <a:prstGeom prst="rect">
            <a:avLst/>
          </a:prstGeom>
        </p:spPr>
      </p:pic>
      <p:pic>
        <p:nvPicPr>
          <p:cNvPr id="26" name="Picture 25"/>
          <p:cNvPicPr>
            <a:picLocks noChangeAspect="1"/>
          </p:cNvPicPr>
          <p:nvPr/>
        </p:nvPicPr>
        <p:blipFill>
          <a:blip r:embed="rId3" cstate="screen">
            <a:duotone>
              <a:prstClr val="black"/>
              <a:srgbClr val="9437FF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572458" y="5118983"/>
            <a:ext cx="1492371" cy="1375779"/>
          </a:xfrm>
          <a:prstGeom prst="rect">
            <a:avLst/>
          </a:prstGeom>
        </p:spPr>
      </p:pic>
      <p:pic>
        <p:nvPicPr>
          <p:cNvPr id="27" name="Picture 26"/>
          <p:cNvPicPr>
            <a:picLocks noChangeAspect="1"/>
          </p:cNvPicPr>
          <p:nvPr/>
        </p:nvPicPr>
        <p:blipFill>
          <a:blip r:embed="rId4" cstate="screen">
            <a:duotone>
              <a:prstClr val="black"/>
              <a:srgbClr val="9437FF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190322" y="5105582"/>
            <a:ext cx="1382136" cy="1382136"/>
          </a:xfrm>
          <a:prstGeom prst="rect">
            <a:avLst/>
          </a:prstGeom>
        </p:spPr>
      </p:pic>
      <p:pic>
        <p:nvPicPr>
          <p:cNvPr id="28" name="Picture 27"/>
          <p:cNvPicPr>
            <a:picLocks noChangeAspect="1"/>
          </p:cNvPicPr>
          <p:nvPr/>
        </p:nvPicPr>
        <p:blipFill>
          <a:blip r:embed="rId4" cstate="screen">
            <a:duotone>
              <a:prstClr val="black"/>
              <a:srgbClr val="9437FF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5400000">
            <a:off x="7064828" y="5115804"/>
            <a:ext cx="1382136" cy="1382136"/>
          </a:xfrm>
          <a:prstGeom prst="rect">
            <a:avLst/>
          </a:prstGeom>
        </p:spPr>
      </p:pic>
      <p:sp>
        <p:nvSpPr>
          <p:cNvPr id="30" name="Right Arrow 29"/>
          <p:cNvSpPr/>
          <p:nvPr/>
        </p:nvSpPr>
        <p:spPr>
          <a:xfrm>
            <a:off x="8672678" y="1964885"/>
            <a:ext cx="936171" cy="359228"/>
          </a:xfrm>
          <a:prstGeom prst="rightArrow">
            <a:avLst/>
          </a:prstGeom>
          <a:solidFill>
            <a:srgbClr val="D883FF"/>
          </a:solidFill>
          <a:ln>
            <a:solidFill>
              <a:srgbClr val="D883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Muli" pitchFamily="2" charset="77"/>
            </a:endParaRPr>
          </a:p>
        </p:txBody>
      </p:sp>
      <p:sp>
        <p:nvSpPr>
          <p:cNvPr id="31" name="Right Arrow 30"/>
          <p:cNvSpPr/>
          <p:nvPr/>
        </p:nvSpPr>
        <p:spPr>
          <a:xfrm>
            <a:off x="8672677" y="2430247"/>
            <a:ext cx="936171" cy="359228"/>
          </a:xfrm>
          <a:prstGeom prst="rightArrow">
            <a:avLst/>
          </a:prstGeom>
          <a:solidFill>
            <a:srgbClr val="D883FF"/>
          </a:solidFill>
          <a:ln>
            <a:solidFill>
              <a:srgbClr val="D883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Muli" pitchFamily="2" charset="77"/>
            </a:endParaRPr>
          </a:p>
        </p:txBody>
      </p:sp>
      <p:sp>
        <p:nvSpPr>
          <p:cNvPr id="32" name="Right Arrow 31"/>
          <p:cNvSpPr/>
          <p:nvPr/>
        </p:nvSpPr>
        <p:spPr>
          <a:xfrm>
            <a:off x="8650907" y="2924193"/>
            <a:ext cx="936171" cy="359228"/>
          </a:xfrm>
          <a:prstGeom prst="rightArrow">
            <a:avLst/>
          </a:prstGeom>
          <a:solidFill>
            <a:srgbClr val="D883FF"/>
          </a:solidFill>
          <a:ln>
            <a:solidFill>
              <a:srgbClr val="D883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Muli" pitchFamily="2" charset="77"/>
            </a:endParaRPr>
          </a:p>
        </p:txBody>
      </p:sp>
      <p:sp>
        <p:nvSpPr>
          <p:cNvPr id="33" name="Right Arrow 32"/>
          <p:cNvSpPr/>
          <p:nvPr/>
        </p:nvSpPr>
        <p:spPr>
          <a:xfrm>
            <a:off x="8650907" y="3360980"/>
            <a:ext cx="936171" cy="359228"/>
          </a:xfrm>
          <a:prstGeom prst="rightArrow">
            <a:avLst/>
          </a:prstGeom>
          <a:solidFill>
            <a:srgbClr val="D883FF"/>
          </a:solidFill>
          <a:ln>
            <a:solidFill>
              <a:srgbClr val="D883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Muli" pitchFamily="2" charset="77"/>
            </a:endParaRPr>
          </a:p>
        </p:txBody>
      </p:sp>
      <p:sp>
        <p:nvSpPr>
          <p:cNvPr id="34" name="Right Arrow 33"/>
          <p:cNvSpPr/>
          <p:nvPr/>
        </p:nvSpPr>
        <p:spPr>
          <a:xfrm>
            <a:off x="8650907" y="3815461"/>
            <a:ext cx="936171" cy="359228"/>
          </a:xfrm>
          <a:prstGeom prst="rightArrow">
            <a:avLst/>
          </a:prstGeom>
          <a:solidFill>
            <a:srgbClr val="D883FF"/>
          </a:solidFill>
          <a:ln>
            <a:solidFill>
              <a:srgbClr val="D883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Muli" pitchFamily="2" charset="77"/>
            </a:endParaRPr>
          </a:p>
        </p:txBody>
      </p:sp>
      <p:sp>
        <p:nvSpPr>
          <p:cNvPr id="35" name="Right Arrow 34"/>
          <p:cNvSpPr/>
          <p:nvPr/>
        </p:nvSpPr>
        <p:spPr>
          <a:xfrm>
            <a:off x="8650907" y="4267205"/>
            <a:ext cx="936171" cy="359228"/>
          </a:xfrm>
          <a:prstGeom prst="rightArrow">
            <a:avLst/>
          </a:prstGeom>
          <a:solidFill>
            <a:srgbClr val="D883FF"/>
          </a:solidFill>
          <a:ln>
            <a:solidFill>
              <a:srgbClr val="D883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Muli" pitchFamily="2" charset="77"/>
            </a:endParaRPr>
          </a:p>
        </p:txBody>
      </p:sp>
      <p:sp>
        <p:nvSpPr>
          <p:cNvPr id="36" name="Right Arrow 35"/>
          <p:cNvSpPr/>
          <p:nvPr/>
        </p:nvSpPr>
        <p:spPr>
          <a:xfrm>
            <a:off x="8672677" y="4721686"/>
            <a:ext cx="936171" cy="359228"/>
          </a:xfrm>
          <a:prstGeom prst="rightArrow">
            <a:avLst/>
          </a:prstGeom>
          <a:solidFill>
            <a:srgbClr val="D883FF"/>
          </a:solidFill>
          <a:ln>
            <a:solidFill>
              <a:srgbClr val="D883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Muli" pitchFamily="2" charset="77"/>
            </a:endParaRPr>
          </a:p>
        </p:txBody>
      </p:sp>
      <p:sp>
        <p:nvSpPr>
          <p:cNvPr id="37" name="Right Arrow 36"/>
          <p:cNvSpPr/>
          <p:nvPr/>
        </p:nvSpPr>
        <p:spPr>
          <a:xfrm>
            <a:off x="8672677" y="5176167"/>
            <a:ext cx="936171" cy="359228"/>
          </a:xfrm>
          <a:prstGeom prst="rightArrow">
            <a:avLst/>
          </a:prstGeom>
          <a:solidFill>
            <a:srgbClr val="D883FF"/>
          </a:solidFill>
          <a:ln>
            <a:solidFill>
              <a:srgbClr val="D883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Muli" pitchFamily="2" charset="77"/>
            </a:endParaRPr>
          </a:p>
        </p:txBody>
      </p:sp>
      <p:sp>
        <p:nvSpPr>
          <p:cNvPr id="38" name="Right Arrow 37"/>
          <p:cNvSpPr/>
          <p:nvPr/>
        </p:nvSpPr>
        <p:spPr>
          <a:xfrm>
            <a:off x="8672677" y="5660581"/>
            <a:ext cx="936171" cy="359228"/>
          </a:xfrm>
          <a:prstGeom prst="rightArrow">
            <a:avLst/>
          </a:prstGeom>
          <a:solidFill>
            <a:srgbClr val="D883FF"/>
          </a:solidFill>
          <a:ln>
            <a:solidFill>
              <a:srgbClr val="D883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Muli" pitchFamily="2" charset="77"/>
            </a:endParaRPr>
          </a:p>
        </p:txBody>
      </p:sp>
      <p:sp>
        <p:nvSpPr>
          <p:cNvPr id="39" name="Right Arrow 38"/>
          <p:cNvSpPr/>
          <p:nvPr/>
        </p:nvSpPr>
        <p:spPr>
          <a:xfrm>
            <a:off x="8650907" y="6144995"/>
            <a:ext cx="936171" cy="359228"/>
          </a:xfrm>
          <a:prstGeom prst="rightArrow">
            <a:avLst/>
          </a:prstGeom>
          <a:solidFill>
            <a:srgbClr val="D883FF"/>
          </a:solidFill>
          <a:ln>
            <a:solidFill>
              <a:srgbClr val="D883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Muli" pitchFamily="2" charset="77"/>
            </a:endParaRPr>
          </a:p>
        </p:txBody>
      </p:sp>
      <p:graphicFrame>
        <p:nvGraphicFramePr>
          <p:cNvPr id="40" name="Table 3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71219779"/>
              </p:ext>
            </p:extLst>
          </p:nvPr>
        </p:nvGraphicFramePr>
        <p:xfrm>
          <a:off x="9716690" y="1465562"/>
          <a:ext cx="2283650" cy="50292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2836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Root Word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abundant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</a:tbl>
          </a:graphicData>
        </a:graphic>
      </p:graphicFrame>
      <p:sp>
        <p:nvSpPr>
          <p:cNvPr id="41" name="TextBox 40"/>
          <p:cNvSpPr txBox="1"/>
          <p:nvPr/>
        </p:nvSpPr>
        <p:spPr>
          <a:xfrm rot="424549">
            <a:off x="5382021" y="1489637"/>
            <a:ext cx="3103390" cy="738664"/>
          </a:xfrm>
          <a:prstGeom prst="rect">
            <a:avLst/>
          </a:prstGeom>
          <a:solidFill>
            <a:srgbClr val="D883FF"/>
          </a:solidFill>
          <a:ln>
            <a:solidFill>
              <a:srgbClr val="D883FF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GB" sz="1400" dirty="0">
                <a:latin typeface="OpenDyslexicAlta" pitchFamily="2" charset="77"/>
                <a:ea typeface="OpenDyslexic" charset="0"/>
                <a:cs typeface="OpenDyslexic" charset="0"/>
              </a:rPr>
              <a:t>Put your spellings through the machine to find their root words ending in -ant</a:t>
            </a:r>
          </a:p>
        </p:txBody>
      </p:sp>
    </p:spTree>
    <p:extLst>
      <p:ext uri="{BB962C8B-B14F-4D97-AF65-F5344CB8AC3E}">
        <p14:creationId xmlns:p14="http://schemas.microsoft.com/office/powerpoint/2010/main" val="124878167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03405023"/>
              </p:ext>
            </p:extLst>
          </p:nvPr>
        </p:nvGraphicFramePr>
        <p:xfrm>
          <a:off x="508000" y="1600196"/>
          <a:ext cx="2787650" cy="50292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7876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Spellings</a:t>
                      </a:r>
                    </a:p>
                  </a:txBody>
                  <a:tcPr>
                    <a:solidFill>
                      <a:srgbClr val="D883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innocence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decent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frequent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emergent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confidence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competence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transparent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eloquence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violent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intelligence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</a:tbl>
          </a:graphicData>
        </a:graphic>
      </p:graphicFrame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79964503"/>
              </p:ext>
            </p:extLst>
          </p:nvPr>
        </p:nvGraphicFramePr>
        <p:xfrm>
          <a:off x="508000" y="325966"/>
          <a:ext cx="9055100" cy="94488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16503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789006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433917">
                <a:tc>
                  <a:txBody>
                    <a:bodyPr/>
                    <a:lstStyle/>
                    <a:p>
                      <a:r>
                        <a:rPr lang="en-GB" sz="1400" b="0" i="0" dirty="0">
                          <a:latin typeface="Muli" pitchFamily="2" charset="77"/>
                        </a:rPr>
                        <a:t>Stage: 5</a:t>
                      </a:r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r>
                        <a:rPr lang="en-GB" sz="1400" dirty="0">
                          <a:latin typeface="Muli" pitchFamily="2" charset="77"/>
                        </a:rPr>
                        <a:t>Use </a:t>
                      </a:r>
                      <a:r>
                        <a:rPr lang="mr-IN" sz="1400" dirty="0">
                          <a:latin typeface="Muli" pitchFamily="2" charset="77"/>
                        </a:rPr>
                        <a:t>–</a:t>
                      </a:r>
                      <a:r>
                        <a:rPr lang="en-GB" sz="1400" dirty="0" err="1">
                          <a:latin typeface="Muli" pitchFamily="2" charset="77"/>
                        </a:rPr>
                        <a:t>ent</a:t>
                      </a:r>
                      <a:r>
                        <a:rPr lang="en-GB" sz="1400" dirty="0">
                          <a:latin typeface="Muli" pitchFamily="2" charset="77"/>
                        </a:rPr>
                        <a:t> and -</a:t>
                      </a:r>
                      <a:r>
                        <a:rPr lang="en-GB" sz="1400" dirty="0" err="1">
                          <a:latin typeface="Muli" pitchFamily="2" charset="77"/>
                        </a:rPr>
                        <a:t>ence</a:t>
                      </a:r>
                      <a:r>
                        <a:rPr lang="en-GB" sz="1400" dirty="0">
                          <a:latin typeface="Muli" pitchFamily="2" charset="77"/>
                        </a:rPr>
                        <a:t>  after soft c (/s/ sound), soft g (/j/ sound) and qu.  There are many exceptions to this rule. 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400" baseline="0" dirty="0">
                        <a:latin typeface="Muli" pitchFamily="2" charset="77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baseline="0" dirty="0">
                          <a:latin typeface="Muli" pitchFamily="2" charset="77"/>
                        </a:rPr>
                        <a:t>Name: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33917">
                <a:tc>
                  <a:txBody>
                    <a:bodyPr/>
                    <a:lstStyle/>
                    <a:p>
                      <a:r>
                        <a:rPr lang="en-GB" sz="1400" b="0" i="0" dirty="0">
                          <a:latin typeface="Muli" pitchFamily="2" charset="77"/>
                        </a:rPr>
                        <a:t>List: 9</a:t>
                      </a:r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3" name="Oval 2"/>
          <p:cNvSpPr/>
          <p:nvPr/>
        </p:nvSpPr>
        <p:spPr>
          <a:xfrm>
            <a:off x="3208564" y="2209800"/>
            <a:ext cx="174171" cy="163286"/>
          </a:xfrm>
          <a:prstGeom prst="ellipse">
            <a:avLst/>
          </a:prstGeom>
          <a:solidFill>
            <a:srgbClr val="D883FF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Muli" pitchFamily="2" charset="77"/>
            </a:endParaRPr>
          </a:p>
        </p:txBody>
      </p:sp>
      <p:sp>
        <p:nvSpPr>
          <p:cNvPr id="7" name="Oval 6"/>
          <p:cNvSpPr/>
          <p:nvPr/>
        </p:nvSpPr>
        <p:spPr>
          <a:xfrm>
            <a:off x="3208564" y="2637122"/>
            <a:ext cx="174171" cy="163286"/>
          </a:xfrm>
          <a:prstGeom prst="ellipse">
            <a:avLst/>
          </a:prstGeom>
          <a:solidFill>
            <a:srgbClr val="D883FF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Muli" pitchFamily="2" charset="77"/>
            </a:endParaRPr>
          </a:p>
        </p:txBody>
      </p:sp>
      <p:sp>
        <p:nvSpPr>
          <p:cNvPr id="8" name="Oval 7"/>
          <p:cNvSpPr/>
          <p:nvPr/>
        </p:nvSpPr>
        <p:spPr>
          <a:xfrm>
            <a:off x="3208564" y="3145971"/>
            <a:ext cx="174171" cy="163286"/>
          </a:xfrm>
          <a:prstGeom prst="ellipse">
            <a:avLst/>
          </a:prstGeom>
          <a:solidFill>
            <a:srgbClr val="D883FF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Muli" pitchFamily="2" charset="77"/>
            </a:endParaRPr>
          </a:p>
        </p:txBody>
      </p:sp>
      <p:sp>
        <p:nvSpPr>
          <p:cNvPr id="9" name="Oval 8"/>
          <p:cNvSpPr/>
          <p:nvPr/>
        </p:nvSpPr>
        <p:spPr>
          <a:xfrm>
            <a:off x="3208564" y="3573293"/>
            <a:ext cx="174171" cy="163286"/>
          </a:xfrm>
          <a:prstGeom prst="ellipse">
            <a:avLst/>
          </a:prstGeom>
          <a:solidFill>
            <a:srgbClr val="D883FF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Muli" pitchFamily="2" charset="77"/>
            </a:endParaRPr>
          </a:p>
        </p:txBody>
      </p:sp>
      <p:sp>
        <p:nvSpPr>
          <p:cNvPr id="10" name="Oval 9"/>
          <p:cNvSpPr/>
          <p:nvPr/>
        </p:nvSpPr>
        <p:spPr>
          <a:xfrm>
            <a:off x="3195637" y="5008174"/>
            <a:ext cx="174171" cy="163286"/>
          </a:xfrm>
          <a:prstGeom prst="ellipse">
            <a:avLst/>
          </a:prstGeom>
          <a:solidFill>
            <a:srgbClr val="D883FF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Muli" pitchFamily="2" charset="77"/>
            </a:endParaRPr>
          </a:p>
        </p:txBody>
      </p:sp>
      <p:sp>
        <p:nvSpPr>
          <p:cNvPr id="11" name="Oval 10"/>
          <p:cNvSpPr/>
          <p:nvPr/>
        </p:nvSpPr>
        <p:spPr>
          <a:xfrm>
            <a:off x="3208564" y="5407533"/>
            <a:ext cx="174171" cy="163286"/>
          </a:xfrm>
          <a:prstGeom prst="ellipse">
            <a:avLst/>
          </a:prstGeom>
          <a:solidFill>
            <a:srgbClr val="D883FF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Muli" pitchFamily="2" charset="77"/>
            </a:endParaRPr>
          </a:p>
        </p:txBody>
      </p:sp>
      <p:sp>
        <p:nvSpPr>
          <p:cNvPr id="12" name="Oval 11"/>
          <p:cNvSpPr/>
          <p:nvPr/>
        </p:nvSpPr>
        <p:spPr>
          <a:xfrm>
            <a:off x="3208564" y="5916382"/>
            <a:ext cx="174171" cy="163286"/>
          </a:xfrm>
          <a:prstGeom prst="ellipse">
            <a:avLst/>
          </a:prstGeom>
          <a:solidFill>
            <a:srgbClr val="D883FF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Muli" pitchFamily="2" charset="77"/>
            </a:endParaRPr>
          </a:p>
        </p:txBody>
      </p:sp>
      <p:sp>
        <p:nvSpPr>
          <p:cNvPr id="13" name="Oval 12"/>
          <p:cNvSpPr/>
          <p:nvPr/>
        </p:nvSpPr>
        <p:spPr>
          <a:xfrm>
            <a:off x="3205841" y="6343588"/>
            <a:ext cx="174171" cy="163286"/>
          </a:xfrm>
          <a:prstGeom prst="ellipse">
            <a:avLst/>
          </a:prstGeom>
          <a:solidFill>
            <a:srgbClr val="D883FF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Muli" pitchFamily="2" charset="77"/>
            </a:endParaRPr>
          </a:p>
        </p:txBody>
      </p:sp>
      <p:sp>
        <p:nvSpPr>
          <p:cNvPr id="14" name="Oval 13"/>
          <p:cNvSpPr/>
          <p:nvPr/>
        </p:nvSpPr>
        <p:spPr>
          <a:xfrm>
            <a:off x="3208564" y="4061871"/>
            <a:ext cx="174171" cy="163286"/>
          </a:xfrm>
          <a:prstGeom prst="ellipse">
            <a:avLst/>
          </a:prstGeom>
          <a:solidFill>
            <a:srgbClr val="D883FF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Muli" pitchFamily="2" charset="77"/>
            </a:endParaRPr>
          </a:p>
        </p:txBody>
      </p:sp>
      <p:sp>
        <p:nvSpPr>
          <p:cNvPr id="15" name="Oval 14"/>
          <p:cNvSpPr/>
          <p:nvPr/>
        </p:nvSpPr>
        <p:spPr>
          <a:xfrm>
            <a:off x="3205842" y="4509684"/>
            <a:ext cx="174171" cy="163286"/>
          </a:xfrm>
          <a:prstGeom prst="ellipse">
            <a:avLst/>
          </a:prstGeom>
          <a:solidFill>
            <a:srgbClr val="D883FF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Muli" pitchFamily="2" charset="77"/>
            </a:endParaRPr>
          </a:p>
        </p:txBody>
      </p:sp>
      <p:sp>
        <p:nvSpPr>
          <p:cNvPr id="16" name="Rounded Rectangle 15"/>
          <p:cNvSpPr/>
          <p:nvPr/>
        </p:nvSpPr>
        <p:spPr>
          <a:xfrm>
            <a:off x="7588468" y="2397636"/>
            <a:ext cx="1794328" cy="622656"/>
          </a:xfrm>
          <a:prstGeom prst="roundRect">
            <a:avLst/>
          </a:prstGeom>
          <a:solidFill>
            <a:srgbClr val="D883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OpenDyslexicAlta" pitchFamily="2" charset="77"/>
              </a:rPr>
              <a:t>Being clever</a:t>
            </a:r>
          </a:p>
        </p:txBody>
      </p:sp>
      <p:sp>
        <p:nvSpPr>
          <p:cNvPr id="17" name="Rounded Rectangle 16"/>
          <p:cNvSpPr/>
          <p:nvPr/>
        </p:nvSpPr>
        <p:spPr>
          <a:xfrm>
            <a:off x="7221539" y="4225157"/>
            <a:ext cx="1794328" cy="642257"/>
          </a:xfrm>
          <a:prstGeom prst="roundRect">
            <a:avLst/>
          </a:prstGeom>
          <a:solidFill>
            <a:srgbClr val="D883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OpenDyslexicAlta" pitchFamily="2" charset="77"/>
              </a:rPr>
              <a:t>See-through.</a:t>
            </a:r>
          </a:p>
        </p:txBody>
      </p:sp>
      <p:sp>
        <p:nvSpPr>
          <p:cNvPr id="18" name="Rounded Rectangle 17"/>
          <p:cNvSpPr/>
          <p:nvPr/>
        </p:nvSpPr>
        <p:spPr>
          <a:xfrm>
            <a:off x="9725891" y="2109970"/>
            <a:ext cx="1969902" cy="910321"/>
          </a:xfrm>
          <a:prstGeom prst="roundRect">
            <a:avLst/>
          </a:prstGeom>
          <a:solidFill>
            <a:srgbClr val="D883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OpenDyslexicAlta" pitchFamily="2" charset="77"/>
              </a:rPr>
              <a:t>The ability to be successful.</a:t>
            </a:r>
          </a:p>
        </p:txBody>
      </p:sp>
      <p:sp>
        <p:nvSpPr>
          <p:cNvPr id="19" name="Rounded Rectangle 18"/>
          <p:cNvSpPr/>
          <p:nvPr/>
        </p:nvSpPr>
        <p:spPr>
          <a:xfrm>
            <a:off x="5099050" y="3145971"/>
            <a:ext cx="1794328" cy="642257"/>
          </a:xfrm>
          <a:prstGeom prst="roundRect">
            <a:avLst/>
          </a:prstGeom>
          <a:solidFill>
            <a:srgbClr val="D883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OpenDyslexicAlta" pitchFamily="2" charset="77"/>
              </a:rPr>
              <a:t>Being well spoken</a:t>
            </a:r>
          </a:p>
        </p:txBody>
      </p:sp>
      <p:sp>
        <p:nvSpPr>
          <p:cNvPr id="20" name="Rounded Rectangle 19"/>
          <p:cNvSpPr/>
          <p:nvPr/>
        </p:nvSpPr>
        <p:spPr>
          <a:xfrm>
            <a:off x="4483780" y="4439338"/>
            <a:ext cx="1794328" cy="642257"/>
          </a:xfrm>
          <a:prstGeom prst="roundRect">
            <a:avLst/>
          </a:prstGeom>
          <a:solidFill>
            <a:srgbClr val="D883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OpenDyslexicAlta" pitchFamily="2" charset="77"/>
              </a:rPr>
              <a:t>Happening often.</a:t>
            </a:r>
          </a:p>
        </p:txBody>
      </p:sp>
      <p:sp>
        <p:nvSpPr>
          <p:cNvPr id="21" name="Rounded Rectangle 20"/>
          <p:cNvSpPr/>
          <p:nvPr/>
        </p:nvSpPr>
        <p:spPr>
          <a:xfrm>
            <a:off x="7265981" y="5570819"/>
            <a:ext cx="1850604" cy="936055"/>
          </a:xfrm>
          <a:prstGeom prst="roundRect">
            <a:avLst/>
          </a:prstGeom>
          <a:solidFill>
            <a:srgbClr val="D883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OpenDyslexicAlta" pitchFamily="2" charset="77"/>
              </a:rPr>
              <a:t>Good and moral behaviour.</a:t>
            </a:r>
          </a:p>
        </p:txBody>
      </p:sp>
      <p:sp>
        <p:nvSpPr>
          <p:cNvPr id="22" name="Rounded Rectangle 21"/>
          <p:cNvSpPr/>
          <p:nvPr/>
        </p:nvSpPr>
        <p:spPr>
          <a:xfrm>
            <a:off x="9854365" y="3474910"/>
            <a:ext cx="1794328" cy="642257"/>
          </a:xfrm>
          <a:prstGeom prst="roundRect">
            <a:avLst/>
          </a:prstGeom>
          <a:solidFill>
            <a:srgbClr val="D883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OpenDyslexicAlta" pitchFamily="2" charset="77"/>
              </a:rPr>
              <a:t>Without guilt.</a:t>
            </a:r>
          </a:p>
        </p:txBody>
      </p:sp>
      <p:sp>
        <p:nvSpPr>
          <p:cNvPr id="23" name="Rounded Rectangle 22"/>
          <p:cNvSpPr/>
          <p:nvPr/>
        </p:nvSpPr>
        <p:spPr>
          <a:xfrm>
            <a:off x="4283524" y="5821179"/>
            <a:ext cx="2197577" cy="808217"/>
          </a:xfrm>
          <a:prstGeom prst="roundRect">
            <a:avLst/>
          </a:prstGeom>
          <a:solidFill>
            <a:srgbClr val="D883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OpenDyslexicAlta" pitchFamily="2" charset="77"/>
              </a:rPr>
              <a:t>Certainty about your ability.</a:t>
            </a:r>
          </a:p>
        </p:txBody>
      </p:sp>
      <p:sp>
        <p:nvSpPr>
          <p:cNvPr id="24" name="Rounded Rectangle 23"/>
          <p:cNvSpPr/>
          <p:nvPr/>
        </p:nvSpPr>
        <p:spPr>
          <a:xfrm>
            <a:off x="9901465" y="5081595"/>
            <a:ext cx="1794328" cy="834787"/>
          </a:xfrm>
          <a:prstGeom prst="roundRect">
            <a:avLst/>
          </a:prstGeom>
          <a:solidFill>
            <a:srgbClr val="D883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OpenDyslexicAlta" pitchFamily="2" charset="77"/>
              </a:rPr>
              <a:t>Starting to appear</a:t>
            </a:r>
          </a:p>
        </p:txBody>
      </p:sp>
      <p:sp>
        <p:nvSpPr>
          <p:cNvPr id="25" name="Rounded Rectangle 24"/>
          <p:cNvSpPr/>
          <p:nvPr/>
        </p:nvSpPr>
        <p:spPr>
          <a:xfrm>
            <a:off x="4201886" y="2112756"/>
            <a:ext cx="1794328" cy="642257"/>
          </a:xfrm>
          <a:prstGeom prst="roundRect">
            <a:avLst/>
          </a:prstGeom>
          <a:solidFill>
            <a:srgbClr val="D883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OpenDyslexicAlta" pitchFamily="2" charset="77"/>
              </a:rPr>
              <a:t>Using force to hurt.</a:t>
            </a:r>
          </a:p>
        </p:txBody>
      </p:sp>
      <p:sp>
        <p:nvSpPr>
          <p:cNvPr id="26" name="Rectangle 25"/>
          <p:cNvSpPr/>
          <p:nvPr/>
        </p:nvSpPr>
        <p:spPr>
          <a:xfrm>
            <a:off x="4444657" y="1433208"/>
            <a:ext cx="6500433" cy="357155"/>
          </a:xfrm>
          <a:prstGeom prst="rect">
            <a:avLst/>
          </a:prstGeom>
          <a:solidFill>
            <a:srgbClr val="D883FF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OpenDyslexicAlta" pitchFamily="2" charset="77"/>
              </a:rPr>
              <a:t>Draw a line to match each spelling to its definition. </a:t>
            </a:r>
          </a:p>
        </p:txBody>
      </p:sp>
    </p:spTree>
    <p:extLst>
      <p:ext uri="{BB962C8B-B14F-4D97-AF65-F5344CB8AC3E}">
        <p14:creationId xmlns:p14="http://schemas.microsoft.com/office/powerpoint/2010/main" val="51081819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/>
          <p:cNvGraphicFramePr>
            <a:graphicFrameLocks noGrp="1"/>
          </p:cNvGraphicFramePr>
          <p:nvPr/>
        </p:nvGraphicFramePr>
        <p:xfrm>
          <a:off x="508000" y="1600196"/>
          <a:ext cx="2787650" cy="50292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7876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Spellings</a:t>
                      </a:r>
                    </a:p>
                  </a:txBody>
                  <a:tcPr>
                    <a:solidFill>
                      <a:srgbClr val="D883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dependable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comfortable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understandable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reasonable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enjoyable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reliable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possible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horrible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terrible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incredible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</a:tbl>
          </a:graphicData>
        </a:graphic>
      </p:graphicFrame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22314529"/>
              </p:ext>
            </p:extLst>
          </p:nvPr>
        </p:nvGraphicFramePr>
        <p:xfrm>
          <a:off x="508000" y="325966"/>
          <a:ext cx="9055100" cy="86783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16503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789006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433917">
                <a:tc>
                  <a:txBody>
                    <a:bodyPr/>
                    <a:lstStyle/>
                    <a:p>
                      <a:r>
                        <a:rPr lang="en-GB" sz="1400" b="0" i="0" dirty="0">
                          <a:latin typeface="Muli" pitchFamily="2" charset="77"/>
                        </a:rPr>
                        <a:t>Stage: 5</a:t>
                      </a:r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dirty="0">
                          <a:latin typeface="Muli" pitchFamily="2" charset="77"/>
                        </a:rPr>
                        <a:t>Words ending in -able and -</a:t>
                      </a:r>
                      <a:r>
                        <a:rPr lang="en-GB" sz="1400" dirty="0" err="1">
                          <a:latin typeface="Muli" pitchFamily="2" charset="77"/>
                        </a:rPr>
                        <a:t>ible</a:t>
                      </a:r>
                      <a:r>
                        <a:rPr lang="en-GB" sz="1400" dirty="0">
                          <a:latin typeface="Muli" pitchFamily="2" charset="77"/>
                        </a:rPr>
                        <a:t>.  -able is used where there is a related word ending -</a:t>
                      </a:r>
                      <a:r>
                        <a:rPr lang="en-GB" sz="1400" dirty="0" err="1">
                          <a:latin typeface="Muli" pitchFamily="2" charset="77"/>
                        </a:rPr>
                        <a:t>ation</a:t>
                      </a:r>
                      <a:r>
                        <a:rPr lang="en-GB" sz="1400" dirty="0">
                          <a:latin typeface="Muli" pitchFamily="2" charset="77"/>
                        </a:rPr>
                        <a:t>.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400" baseline="0" dirty="0">
                        <a:latin typeface="Muli" pitchFamily="2" charset="77"/>
                      </a:endParaRPr>
                    </a:p>
                    <a:p>
                      <a:r>
                        <a:rPr lang="en-GB" sz="1400" baseline="0" dirty="0">
                          <a:latin typeface="Muli" pitchFamily="2" charset="77"/>
                        </a:rPr>
                        <a:t>Name:</a:t>
                      </a:r>
                      <a:endParaRPr lang="en-GB" sz="1400" dirty="0">
                        <a:latin typeface="Muli" pitchFamily="2" charset="77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33917">
                <a:tc>
                  <a:txBody>
                    <a:bodyPr/>
                    <a:lstStyle/>
                    <a:p>
                      <a:r>
                        <a:rPr lang="en-GB" sz="1400" b="0" i="0" dirty="0">
                          <a:latin typeface="Muli" pitchFamily="2" charset="77"/>
                        </a:rPr>
                        <a:t>List: 10</a:t>
                      </a:r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6" name="TextBox 5"/>
          <p:cNvSpPr txBox="1"/>
          <p:nvPr/>
        </p:nvSpPr>
        <p:spPr>
          <a:xfrm>
            <a:off x="9390262" y="4376177"/>
            <a:ext cx="2638452" cy="1200329"/>
          </a:xfrm>
          <a:prstGeom prst="rect">
            <a:avLst/>
          </a:prstGeom>
          <a:solidFill>
            <a:srgbClr val="D883FF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dirty="0">
                <a:latin typeface="OpenDyslexicAlta" pitchFamily="2" charset="77"/>
                <a:ea typeface="OpenDyslexic" charset="0"/>
                <a:cs typeface="OpenDyslexic" charset="0"/>
              </a:rPr>
              <a:t>Insert the missing letters into your spellings to find a new ‘-able’ word. </a:t>
            </a:r>
          </a:p>
        </p:txBody>
      </p:sp>
      <p:graphicFrame>
        <p:nvGraphicFramePr>
          <p:cNvPr id="8" name="Table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9602174"/>
              </p:ext>
            </p:extLst>
          </p:nvPr>
        </p:nvGraphicFramePr>
        <p:xfrm>
          <a:off x="3548745" y="1432845"/>
          <a:ext cx="7863534" cy="4748620"/>
        </p:xfrm>
        <a:graphic>
          <a:graphicData uri="http://schemas.openxmlformats.org/drawingml/2006/table">
            <a:tbl>
              <a:tblPr firstRow="1" firstCol="1" bandRow="1">
                <a:tableStyleId>{5940675A-B579-460E-94D1-54222C63F5DA}</a:tableStyleId>
              </a:tblPr>
              <a:tblGrid>
                <a:gridCol w="37445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7445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74454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374454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374454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374454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374454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374454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374454">
                  <a:extLst>
                    <a:ext uri="{9D8B030D-6E8A-4147-A177-3AD203B41FA5}">
                      <a16:colId xmlns:a16="http://schemas.microsoft.com/office/drawing/2014/main" val="20008"/>
                    </a:ext>
                  </a:extLst>
                </a:gridCol>
                <a:gridCol w="374454">
                  <a:extLst>
                    <a:ext uri="{9D8B030D-6E8A-4147-A177-3AD203B41FA5}">
                      <a16:colId xmlns:a16="http://schemas.microsoft.com/office/drawing/2014/main" val="20009"/>
                    </a:ext>
                  </a:extLst>
                </a:gridCol>
                <a:gridCol w="374454">
                  <a:extLst>
                    <a:ext uri="{9D8B030D-6E8A-4147-A177-3AD203B41FA5}">
                      <a16:colId xmlns:a16="http://schemas.microsoft.com/office/drawing/2014/main" val="20010"/>
                    </a:ext>
                  </a:extLst>
                </a:gridCol>
                <a:gridCol w="374454">
                  <a:extLst>
                    <a:ext uri="{9D8B030D-6E8A-4147-A177-3AD203B41FA5}">
                      <a16:colId xmlns:a16="http://schemas.microsoft.com/office/drawing/2014/main" val="20011"/>
                    </a:ext>
                  </a:extLst>
                </a:gridCol>
                <a:gridCol w="374454">
                  <a:extLst>
                    <a:ext uri="{9D8B030D-6E8A-4147-A177-3AD203B41FA5}">
                      <a16:colId xmlns:a16="http://schemas.microsoft.com/office/drawing/2014/main" val="20012"/>
                    </a:ext>
                  </a:extLst>
                </a:gridCol>
                <a:gridCol w="374454">
                  <a:extLst>
                    <a:ext uri="{9D8B030D-6E8A-4147-A177-3AD203B41FA5}">
                      <a16:colId xmlns:a16="http://schemas.microsoft.com/office/drawing/2014/main" val="20013"/>
                    </a:ext>
                  </a:extLst>
                </a:gridCol>
                <a:gridCol w="374454">
                  <a:extLst>
                    <a:ext uri="{9D8B030D-6E8A-4147-A177-3AD203B41FA5}">
                      <a16:colId xmlns:a16="http://schemas.microsoft.com/office/drawing/2014/main" val="20014"/>
                    </a:ext>
                  </a:extLst>
                </a:gridCol>
                <a:gridCol w="374454">
                  <a:extLst>
                    <a:ext uri="{9D8B030D-6E8A-4147-A177-3AD203B41FA5}">
                      <a16:colId xmlns:a16="http://schemas.microsoft.com/office/drawing/2014/main" val="20015"/>
                    </a:ext>
                  </a:extLst>
                </a:gridCol>
                <a:gridCol w="374454">
                  <a:extLst>
                    <a:ext uri="{9D8B030D-6E8A-4147-A177-3AD203B41FA5}">
                      <a16:colId xmlns:a16="http://schemas.microsoft.com/office/drawing/2014/main" val="20016"/>
                    </a:ext>
                  </a:extLst>
                </a:gridCol>
                <a:gridCol w="374454">
                  <a:extLst>
                    <a:ext uri="{9D8B030D-6E8A-4147-A177-3AD203B41FA5}">
                      <a16:colId xmlns:a16="http://schemas.microsoft.com/office/drawing/2014/main" val="20017"/>
                    </a:ext>
                  </a:extLst>
                </a:gridCol>
                <a:gridCol w="374454">
                  <a:extLst>
                    <a:ext uri="{9D8B030D-6E8A-4147-A177-3AD203B41FA5}">
                      <a16:colId xmlns:a16="http://schemas.microsoft.com/office/drawing/2014/main" val="20018"/>
                    </a:ext>
                  </a:extLst>
                </a:gridCol>
                <a:gridCol w="374454">
                  <a:extLst>
                    <a:ext uri="{9D8B030D-6E8A-4147-A177-3AD203B41FA5}">
                      <a16:colId xmlns:a16="http://schemas.microsoft.com/office/drawing/2014/main" val="20019"/>
                    </a:ext>
                  </a:extLst>
                </a:gridCol>
                <a:gridCol w="374454">
                  <a:extLst>
                    <a:ext uri="{9D8B030D-6E8A-4147-A177-3AD203B41FA5}">
                      <a16:colId xmlns:a16="http://schemas.microsoft.com/office/drawing/2014/main" val="20020"/>
                    </a:ext>
                  </a:extLst>
                </a:gridCol>
              </a:tblGrid>
              <a:tr h="474862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n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e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s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t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n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883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b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e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74862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c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o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f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r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883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b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e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74862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883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r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r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e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74862">
                <a:tc>
                  <a:txBody>
                    <a:bodyPr/>
                    <a:lstStyle/>
                    <a:p>
                      <a:pPr algn="ctr"/>
                      <a:endParaRPr lang="en-GB" sz="24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j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y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883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b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e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74862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s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s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883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l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74862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d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p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e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883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a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l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e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74862">
                <a:tc>
                  <a:txBody>
                    <a:bodyPr/>
                    <a:lstStyle/>
                    <a:p>
                      <a:pPr algn="ctr"/>
                      <a:endParaRPr lang="en-GB" sz="24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r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 err="1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i</a:t>
                      </a:r>
                      <a:endParaRPr lang="en-GB" sz="24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883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b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474862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h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r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r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 err="1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i</a:t>
                      </a:r>
                      <a:endParaRPr lang="en-GB" sz="24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883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l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e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474862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n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r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d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b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883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e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474862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r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883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a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s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a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l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93300677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90922536"/>
              </p:ext>
            </p:extLst>
          </p:nvPr>
        </p:nvGraphicFramePr>
        <p:xfrm>
          <a:off x="508000" y="1600196"/>
          <a:ext cx="11150598" cy="50292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85843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85843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858433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858433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858433">
                  <a:extLst>
                    <a:ext uri="{9D8B030D-6E8A-4147-A177-3AD203B41FA5}">
                      <a16:colId xmlns:a16="http://schemas.microsoft.com/office/drawing/2014/main" val="174918225"/>
                    </a:ext>
                  </a:extLst>
                </a:gridCol>
                <a:gridCol w="1858433">
                  <a:extLst>
                    <a:ext uri="{9D8B030D-6E8A-4147-A177-3AD203B41FA5}">
                      <a16:colId xmlns:a16="http://schemas.microsoft.com/office/drawing/2014/main" val="2133262892"/>
                    </a:ext>
                  </a:extLst>
                </a:gridCol>
              </a:tblGrid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Spellings</a:t>
                      </a:r>
                    </a:p>
                  </a:txBody>
                  <a:tcPr>
                    <a:solidFill>
                      <a:srgbClr val="D883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1</a:t>
                      </a:r>
                      <a:r>
                        <a:rPr lang="en-GB" b="0" i="0" baseline="3000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st</a:t>
                      </a:r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 Attempt</a:t>
                      </a:r>
                    </a:p>
                  </a:txBody>
                  <a:tcPr>
                    <a:solidFill>
                      <a:srgbClr val="D883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2</a:t>
                      </a:r>
                      <a:r>
                        <a:rPr lang="en-GB" b="0" i="0" baseline="3000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nd</a:t>
                      </a:r>
                      <a:r>
                        <a:rPr lang="en-GB" b="0" i="0" baseline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 Attempt</a:t>
                      </a:r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>
                    <a:solidFill>
                      <a:srgbClr val="D883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3</a:t>
                      </a:r>
                      <a:r>
                        <a:rPr lang="en-GB" b="0" i="0" baseline="3000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rd</a:t>
                      </a:r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 Attempt</a:t>
                      </a:r>
                    </a:p>
                  </a:txBody>
                  <a:tcPr>
                    <a:solidFill>
                      <a:srgbClr val="D883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4th Attempt</a:t>
                      </a:r>
                    </a:p>
                  </a:txBody>
                  <a:tcPr>
                    <a:solidFill>
                      <a:srgbClr val="D883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5</a:t>
                      </a:r>
                      <a:r>
                        <a:rPr lang="en-GB" b="0" i="0" baseline="3000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th</a:t>
                      </a:r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 Attempt</a:t>
                      </a:r>
                    </a:p>
                  </a:txBody>
                  <a:tcPr>
                    <a:solidFill>
                      <a:srgbClr val="D883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reliably</a:t>
                      </a:r>
                      <a:r>
                        <a:rPr lang="en-GB" b="0" i="0" baseline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 </a:t>
                      </a:r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dependably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comfortably</a:t>
                      </a:r>
                      <a:r>
                        <a:rPr lang="en-GB" b="0" i="0" baseline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 </a:t>
                      </a:r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possibly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horribly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terribly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visibly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incredibly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sensibly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legibly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</a:tbl>
          </a:graphicData>
        </a:graphic>
      </p:graphicFrame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20263085"/>
              </p:ext>
            </p:extLst>
          </p:nvPr>
        </p:nvGraphicFramePr>
        <p:xfrm>
          <a:off x="508000" y="325966"/>
          <a:ext cx="9055100" cy="115824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16503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789006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433917">
                <a:tc>
                  <a:txBody>
                    <a:bodyPr/>
                    <a:lstStyle/>
                    <a:p>
                      <a:r>
                        <a:rPr lang="en-GB" sz="1400" b="0" i="0" dirty="0">
                          <a:latin typeface="Muli" pitchFamily="2" charset="77"/>
                        </a:rPr>
                        <a:t>Stage: 5</a:t>
                      </a:r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r>
                        <a:rPr lang="en-GB" sz="1400" dirty="0">
                          <a:latin typeface="Muli" pitchFamily="2" charset="77"/>
                        </a:rPr>
                        <a:t>Words ending in ‘-ably’ and ‘-</a:t>
                      </a:r>
                      <a:r>
                        <a:rPr lang="en-GB" sz="1400" dirty="0" err="1">
                          <a:latin typeface="Muli" pitchFamily="2" charset="77"/>
                        </a:rPr>
                        <a:t>ibly</a:t>
                      </a:r>
                      <a:r>
                        <a:rPr lang="en-GB" sz="1400" dirty="0">
                          <a:latin typeface="Muli" pitchFamily="2" charset="77"/>
                        </a:rPr>
                        <a:t>.’  The ‘-able’ ending is usually but not always used if a complete root word can be heard before it. ‘y’ endings comply with previously learned rules and is replaced with ‘</a:t>
                      </a:r>
                      <a:r>
                        <a:rPr lang="en-GB" sz="1400" dirty="0" err="1">
                          <a:latin typeface="Muli" pitchFamily="2" charset="77"/>
                        </a:rPr>
                        <a:t>i</a:t>
                      </a:r>
                      <a:r>
                        <a:rPr lang="en-GB" sz="1400" dirty="0">
                          <a:latin typeface="Muli" pitchFamily="2" charset="77"/>
                        </a:rPr>
                        <a:t>’ as in rely &gt; reliably.</a:t>
                      </a:r>
                    </a:p>
                    <a:p>
                      <a:endParaRPr lang="en-GB" sz="1400" baseline="0" dirty="0">
                        <a:latin typeface="Muli" pitchFamily="2" charset="77"/>
                      </a:endParaRPr>
                    </a:p>
                    <a:p>
                      <a:r>
                        <a:rPr lang="en-GB" sz="1400" baseline="0" dirty="0">
                          <a:latin typeface="Muli" pitchFamily="2" charset="77"/>
                        </a:rPr>
                        <a:t>Name:</a:t>
                      </a:r>
                      <a:endParaRPr lang="en-GB" sz="1400" dirty="0">
                        <a:latin typeface="Muli" pitchFamily="2" charset="77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33917">
                <a:tc>
                  <a:txBody>
                    <a:bodyPr/>
                    <a:lstStyle/>
                    <a:p>
                      <a:r>
                        <a:rPr lang="en-GB" sz="1400" b="0" i="0" dirty="0">
                          <a:latin typeface="Muli" pitchFamily="2" charset="77"/>
                        </a:rPr>
                        <a:t>List: 11</a:t>
                      </a:r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91230603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/>
          <p:cNvGraphicFramePr>
            <a:graphicFrameLocks noGrp="1"/>
          </p:cNvGraphicFramePr>
          <p:nvPr/>
        </p:nvGraphicFramePr>
        <p:xfrm>
          <a:off x="508000" y="1600196"/>
          <a:ext cx="2787650" cy="50292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7876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Spellings</a:t>
                      </a:r>
                    </a:p>
                  </a:txBody>
                  <a:tcPr>
                    <a:solidFill>
                      <a:srgbClr val="D883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accommodate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available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controversy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dictionary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marvellous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opportunity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secretary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sincerely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suggest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twelfth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</a:tbl>
          </a:graphicData>
        </a:graphic>
      </p:graphicFrame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60072309"/>
              </p:ext>
            </p:extLst>
          </p:nvPr>
        </p:nvGraphicFramePr>
        <p:xfrm>
          <a:off x="508000" y="325966"/>
          <a:ext cx="9055100" cy="86783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16503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789006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433917">
                <a:tc>
                  <a:txBody>
                    <a:bodyPr/>
                    <a:lstStyle/>
                    <a:p>
                      <a:r>
                        <a:rPr lang="en-GB" sz="1400" b="0" i="0" dirty="0">
                          <a:latin typeface="Muli" pitchFamily="2" charset="77"/>
                        </a:rPr>
                        <a:t>Stage: 5</a:t>
                      </a:r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b="1" i="0" dirty="0">
                          <a:solidFill>
                            <a:srgbClr val="FF3860"/>
                          </a:solidFill>
                          <a:latin typeface="Muli" pitchFamily="2" charset="77"/>
                        </a:rPr>
                        <a:t>Challenge</a:t>
                      </a:r>
                      <a:r>
                        <a:rPr lang="en-GB" sz="1400" b="1" baseline="0" dirty="0">
                          <a:solidFill>
                            <a:srgbClr val="FF3860"/>
                          </a:solidFill>
                          <a:latin typeface="Muli" pitchFamily="2" charset="77"/>
                        </a:rPr>
                        <a:t> Words </a:t>
                      </a:r>
                    </a:p>
                    <a:p>
                      <a:endParaRPr lang="en-GB" sz="1400" b="0" i="0" baseline="0" dirty="0">
                        <a:latin typeface="Muli" pitchFamily="2" charset="77"/>
                      </a:endParaRPr>
                    </a:p>
                    <a:p>
                      <a:r>
                        <a:rPr lang="en-GB" sz="1400" baseline="0" dirty="0">
                          <a:latin typeface="Muli" pitchFamily="2" charset="77"/>
                        </a:rPr>
                        <a:t>Name:</a:t>
                      </a:r>
                      <a:endParaRPr lang="en-GB" sz="1400" dirty="0">
                        <a:latin typeface="Muli" pitchFamily="2" charset="77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33917">
                <a:tc>
                  <a:txBody>
                    <a:bodyPr/>
                    <a:lstStyle/>
                    <a:p>
                      <a:r>
                        <a:rPr lang="en-GB" sz="1400" b="0" i="0" dirty="0">
                          <a:latin typeface="Muli" pitchFamily="2" charset="77"/>
                        </a:rPr>
                        <a:t>List: 12</a:t>
                      </a:r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45938730"/>
              </p:ext>
            </p:extLst>
          </p:nvPr>
        </p:nvGraphicFramePr>
        <p:xfrm>
          <a:off x="4091135" y="1461097"/>
          <a:ext cx="7032174" cy="4859767"/>
        </p:xfrm>
        <a:graphic>
          <a:graphicData uri="http://schemas.openxmlformats.org/drawingml/2006/table">
            <a:tbl>
              <a:tblPr firstRow="1" firstCol="1" bandRow="1">
                <a:tableStyleId>{5940675A-B579-460E-94D1-54222C63F5DA}</a:tableStyleId>
              </a:tblPr>
              <a:tblGrid>
                <a:gridCol w="42191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2191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14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417294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415449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421911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414989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414989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414989">
                  <a:extLst>
                    <a:ext uri="{9D8B030D-6E8A-4147-A177-3AD203B41FA5}">
                      <a16:colId xmlns:a16="http://schemas.microsoft.com/office/drawing/2014/main" val="20008"/>
                    </a:ext>
                  </a:extLst>
                </a:gridCol>
                <a:gridCol w="414989">
                  <a:extLst>
                    <a:ext uri="{9D8B030D-6E8A-4147-A177-3AD203B41FA5}">
                      <a16:colId xmlns:a16="http://schemas.microsoft.com/office/drawing/2014/main" val="20009"/>
                    </a:ext>
                  </a:extLst>
                </a:gridCol>
                <a:gridCol w="414989">
                  <a:extLst>
                    <a:ext uri="{9D8B030D-6E8A-4147-A177-3AD203B41FA5}">
                      <a16:colId xmlns:a16="http://schemas.microsoft.com/office/drawing/2014/main" val="20010"/>
                    </a:ext>
                  </a:extLst>
                </a:gridCol>
                <a:gridCol w="422373">
                  <a:extLst>
                    <a:ext uri="{9D8B030D-6E8A-4147-A177-3AD203B41FA5}">
                      <a16:colId xmlns:a16="http://schemas.microsoft.com/office/drawing/2014/main" val="20011"/>
                    </a:ext>
                  </a:extLst>
                </a:gridCol>
                <a:gridCol w="404371">
                  <a:extLst>
                    <a:ext uri="{9D8B030D-6E8A-4147-A177-3AD203B41FA5}">
                      <a16:colId xmlns:a16="http://schemas.microsoft.com/office/drawing/2014/main" val="20012"/>
                    </a:ext>
                  </a:extLst>
                </a:gridCol>
                <a:gridCol w="404371">
                  <a:extLst>
                    <a:ext uri="{9D8B030D-6E8A-4147-A177-3AD203B41FA5}">
                      <a16:colId xmlns:a16="http://schemas.microsoft.com/office/drawing/2014/main" val="20013"/>
                    </a:ext>
                  </a:extLst>
                </a:gridCol>
                <a:gridCol w="404371">
                  <a:extLst>
                    <a:ext uri="{9D8B030D-6E8A-4147-A177-3AD203B41FA5}">
                      <a16:colId xmlns:a16="http://schemas.microsoft.com/office/drawing/2014/main" val="20014"/>
                    </a:ext>
                  </a:extLst>
                </a:gridCol>
                <a:gridCol w="404371">
                  <a:extLst>
                    <a:ext uri="{9D8B030D-6E8A-4147-A177-3AD203B41FA5}">
                      <a16:colId xmlns:a16="http://schemas.microsoft.com/office/drawing/2014/main" val="20015"/>
                    </a:ext>
                  </a:extLst>
                </a:gridCol>
                <a:gridCol w="404371">
                  <a:extLst>
                    <a:ext uri="{9D8B030D-6E8A-4147-A177-3AD203B41FA5}">
                      <a16:colId xmlns:a16="http://schemas.microsoft.com/office/drawing/2014/main" val="2470477950"/>
                    </a:ext>
                  </a:extLst>
                </a:gridCol>
              </a:tblGrid>
              <a:tr h="441797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a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r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b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a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y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r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a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d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 err="1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i</a:t>
                      </a:r>
                      <a:endParaRPr lang="en-GB" sz="24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c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t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 err="1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i</a:t>
                      </a:r>
                      <a:endParaRPr lang="en-GB" sz="24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o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n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a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r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y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41797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s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c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d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o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o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r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t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u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n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 err="1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i</a:t>
                      </a:r>
                      <a:endParaRPr lang="en-GB" sz="24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t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y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n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g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l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41797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 err="1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i</a:t>
                      </a:r>
                      <a:endParaRPr lang="en-GB" sz="24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q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c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o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n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t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r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o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v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e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r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s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y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l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z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m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41797"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n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r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t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o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z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y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o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x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t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c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k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x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j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f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b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x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41797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c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s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w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e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m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a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r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v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e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l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l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o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u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s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g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h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q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41797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e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t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e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w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g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m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r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d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w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s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z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g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f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y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s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t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e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41797"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r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l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n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l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e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o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l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m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w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s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u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g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g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e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s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t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441797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e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g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f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f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m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s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e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d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d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o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k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g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j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 err="1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i</a:t>
                      </a:r>
                      <a:endParaRPr lang="en-GB" sz="24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 err="1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i</a:t>
                      </a:r>
                      <a:endParaRPr lang="en-GB" sz="24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h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c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441797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l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q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t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h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u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s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 err="1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i</a:t>
                      </a:r>
                      <a:endParaRPr lang="en-GB" sz="24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a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v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a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 err="1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i</a:t>
                      </a:r>
                      <a:endParaRPr lang="en-GB" sz="24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l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a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b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l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e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441797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y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o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h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v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n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s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u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t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c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t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u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v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m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h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n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f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d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441797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r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f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f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j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u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d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s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e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c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r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e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t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a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r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y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z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e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537543508"/>
                  </a:ext>
                </a:extLst>
              </a:tr>
            </a:tbl>
          </a:graphicData>
        </a:graphic>
      </p:graphicFrame>
      <p:sp>
        <p:nvSpPr>
          <p:cNvPr id="7" name="TextBox 6"/>
          <p:cNvSpPr txBox="1"/>
          <p:nvPr/>
        </p:nvSpPr>
        <p:spPr>
          <a:xfrm>
            <a:off x="4275292" y="6320864"/>
            <a:ext cx="791670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OpenDyslexicAlta" pitchFamily="2" charset="77"/>
                <a:ea typeface="OpenDyslexic" charset="0"/>
                <a:cs typeface="OpenDyslexic" charset="0"/>
              </a:rPr>
              <a:t>Can you find your spellings hidden in this word search?</a:t>
            </a:r>
          </a:p>
        </p:txBody>
      </p:sp>
    </p:spTree>
    <p:extLst>
      <p:ext uri="{BB962C8B-B14F-4D97-AF65-F5344CB8AC3E}">
        <p14:creationId xmlns:p14="http://schemas.microsoft.com/office/powerpoint/2010/main" val="158617791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17822335"/>
              </p:ext>
            </p:extLst>
          </p:nvPr>
        </p:nvGraphicFramePr>
        <p:xfrm>
          <a:off x="508000" y="1600196"/>
          <a:ext cx="2787650" cy="50292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7876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Spellings</a:t>
                      </a:r>
                    </a:p>
                  </a:txBody>
                  <a:tcPr>
                    <a:solidFill>
                      <a:srgbClr val="D883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changeable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noticeable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manageable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agreeable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knowledgeable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replaceable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microwaveable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salvageable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rechargeable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irreplaceable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</a:tbl>
          </a:graphicData>
        </a:graphic>
      </p:graphicFrame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35296604"/>
              </p:ext>
            </p:extLst>
          </p:nvPr>
        </p:nvGraphicFramePr>
        <p:xfrm>
          <a:off x="508000" y="325966"/>
          <a:ext cx="9055100" cy="115824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16503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789006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433917">
                <a:tc>
                  <a:txBody>
                    <a:bodyPr/>
                    <a:lstStyle/>
                    <a:p>
                      <a:r>
                        <a:rPr lang="en-GB" sz="1400" b="0" i="0" dirty="0">
                          <a:latin typeface="Muli" pitchFamily="2" charset="77"/>
                        </a:rPr>
                        <a:t>Stage: 5</a:t>
                      </a:r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r>
                        <a:rPr lang="en-GB" sz="1400" dirty="0">
                          <a:latin typeface="Muli" pitchFamily="2" charset="77"/>
                        </a:rPr>
                        <a:t>Words ending in ‘-able’. If this is being added to a root word ending in </a:t>
                      </a:r>
                      <a:r>
                        <a:rPr lang="mr-IN" sz="1400" dirty="0">
                          <a:latin typeface="Muli" pitchFamily="2" charset="77"/>
                        </a:rPr>
                        <a:t>–</a:t>
                      </a:r>
                      <a:r>
                        <a:rPr lang="en-GB" sz="1400" dirty="0" err="1">
                          <a:latin typeface="Muli" pitchFamily="2" charset="77"/>
                        </a:rPr>
                        <a:t>ce</a:t>
                      </a:r>
                      <a:r>
                        <a:rPr lang="en-GB" sz="1400" dirty="0">
                          <a:latin typeface="Muli" pitchFamily="2" charset="77"/>
                        </a:rPr>
                        <a:t> or </a:t>
                      </a:r>
                      <a:r>
                        <a:rPr lang="mr-IN" sz="1400" dirty="0">
                          <a:latin typeface="Muli" pitchFamily="2" charset="77"/>
                        </a:rPr>
                        <a:t>–</a:t>
                      </a:r>
                      <a:r>
                        <a:rPr lang="en-GB" sz="1400" dirty="0" err="1">
                          <a:latin typeface="Muli" pitchFamily="2" charset="77"/>
                        </a:rPr>
                        <a:t>ge</a:t>
                      </a:r>
                      <a:r>
                        <a:rPr lang="en-GB" sz="1400" dirty="0">
                          <a:latin typeface="Muli" pitchFamily="2" charset="77"/>
                        </a:rPr>
                        <a:t> then the e after the c or g is kept other wise they would be said with their hard sounds as in cap and gap. 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400" b="0" i="0" baseline="0" dirty="0">
                        <a:latin typeface="Muli" pitchFamily="2" charset="77"/>
                      </a:endParaRPr>
                    </a:p>
                    <a:p>
                      <a:r>
                        <a:rPr lang="en-GB" sz="1400" b="0" i="0" baseline="0" dirty="0">
                          <a:latin typeface="Muli" pitchFamily="2" charset="77"/>
                        </a:rPr>
                        <a:t>Name:</a:t>
                      </a:r>
                      <a:endParaRPr lang="en-GB" sz="1400" b="0" i="0" dirty="0">
                        <a:latin typeface="Muli" pitchFamily="2" charset="77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33917">
                <a:tc>
                  <a:txBody>
                    <a:bodyPr/>
                    <a:lstStyle/>
                    <a:p>
                      <a:r>
                        <a:rPr lang="en-GB" sz="1400" b="0" i="0" dirty="0">
                          <a:latin typeface="Muli" pitchFamily="2" charset="77"/>
                        </a:rPr>
                        <a:t>List: 13</a:t>
                      </a:r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8" name="TextBox 7"/>
          <p:cNvSpPr txBox="1"/>
          <p:nvPr/>
        </p:nvSpPr>
        <p:spPr>
          <a:xfrm>
            <a:off x="3449725" y="1521693"/>
            <a:ext cx="8492893" cy="556306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u="sng" dirty="0">
                <a:latin typeface="OpenDyslexicAlta" pitchFamily="2" charset="77"/>
                <a:ea typeface="OpenDyslexic" charset="0"/>
                <a:cs typeface="OpenDyslexic" charset="0"/>
              </a:rPr>
              <a:t>Write the correct spelling into each sentence. </a:t>
            </a:r>
          </a:p>
          <a:p>
            <a:r>
              <a:rPr lang="en-GB" sz="1050" dirty="0">
                <a:latin typeface="OpenDyslexicAlta" pitchFamily="2" charset="77"/>
                <a:ea typeface="OpenDyslexic" charset="0"/>
                <a:cs typeface="OpenDyslexic" charset="0"/>
              </a:rPr>
              <a:t> </a:t>
            </a:r>
            <a:endParaRPr lang="en-GB" sz="1600" dirty="0">
              <a:latin typeface="OpenDyslexicAlta" pitchFamily="2" charset="77"/>
              <a:ea typeface="OpenDyslexic" charset="0"/>
              <a:cs typeface="OpenDyslexic" charset="0"/>
            </a:endParaRPr>
          </a:p>
          <a:p>
            <a:r>
              <a:rPr lang="en-GB" sz="1600" dirty="0">
                <a:latin typeface="OpenDyslexicAlta" pitchFamily="2" charset="77"/>
                <a:ea typeface="OpenDyslexic" charset="0"/>
                <a:cs typeface="OpenDyslexic" charset="0"/>
              </a:rPr>
              <a:t>The ____________ batteries meant that the toy could be recharged. </a:t>
            </a:r>
          </a:p>
          <a:p>
            <a:endParaRPr lang="en-GB" sz="1400" dirty="0">
              <a:latin typeface="OpenDyslexicAlta" pitchFamily="2" charset="77"/>
              <a:ea typeface="OpenDyslexic" charset="0"/>
              <a:cs typeface="OpenDyslexic" charset="0"/>
            </a:endParaRPr>
          </a:p>
          <a:p>
            <a:r>
              <a:rPr lang="en-GB" sz="1600" dirty="0">
                <a:latin typeface="OpenDyslexicAlta" pitchFamily="2" charset="77"/>
                <a:ea typeface="OpenDyslexic" charset="0"/>
                <a:cs typeface="OpenDyslexic" charset="0"/>
              </a:rPr>
              <a:t>The weather was very __________ upon the side of the mountain. </a:t>
            </a:r>
          </a:p>
          <a:p>
            <a:endParaRPr lang="en-GB" sz="1100" dirty="0">
              <a:latin typeface="OpenDyslexicAlta" pitchFamily="2" charset="77"/>
              <a:ea typeface="OpenDyslexic" charset="0"/>
              <a:cs typeface="OpenDyslexic" charset="0"/>
            </a:endParaRPr>
          </a:p>
          <a:p>
            <a:r>
              <a:rPr lang="en-GB" sz="1600" dirty="0">
                <a:latin typeface="OpenDyslexicAlta" pitchFamily="2" charset="77"/>
                <a:ea typeface="OpenDyslexic" charset="0"/>
                <a:cs typeface="OpenDyslexic" charset="0"/>
              </a:rPr>
              <a:t>After the accident, the car was not ____________.</a:t>
            </a:r>
          </a:p>
          <a:p>
            <a:endParaRPr lang="en-GB" sz="1400" dirty="0">
              <a:latin typeface="OpenDyslexicAlta" pitchFamily="2" charset="77"/>
              <a:ea typeface="OpenDyslexic" charset="0"/>
              <a:cs typeface="OpenDyslexic" charset="0"/>
            </a:endParaRPr>
          </a:p>
          <a:p>
            <a:r>
              <a:rPr lang="en-GB" sz="1600" dirty="0">
                <a:latin typeface="OpenDyslexicAlta" pitchFamily="2" charset="77"/>
                <a:ea typeface="OpenDyslexic" charset="0"/>
                <a:cs typeface="OpenDyslexic" charset="0"/>
              </a:rPr>
              <a:t>The music teacher was very ______________ about the different instruments in the orchestra. </a:t>
            </a:r>
          </a:p>
          <a:p>
            <a:endParaRPr lang="en-GB" sz="1400" dirty="0">
              <a:latin typeface="OpenDyslexicAlta" pitchFamily="2" charset="77"/>
              <a:ea typeface="OpenDyslexic" charset="0"/>
              <a:cs typeface="OpenDyslexic" charset="0"/>
            </a:endParaRPr>
          </a:p>
          <a:p>
            <a:r>
              <a:rPr lang="en-GB" sz="1600" dirty="0">
                <a:latin typeface="OpenDyslexicAlta" pitchFamily="2" charset="77"/>
                <a:ea typeface="OpenDyslexic" charset="0"/>
                <a:cs typeface="OpenDyslexic" charset="0"/>
              </a:rPr>
              <a:t>Going without water for more than a couple of days is not ____________.</a:t>
            </a:r>
          </a:p>
          <a:p>
            <a:endParaRPr lang="en-GB" sz="1600" dirty="0">
              <a:latin typeface="OpenDyslexicAlta" pitchFamily="2" charset="77"/>
              <a:ea typeface="OpenDyslexic" charset="0"/>
              <a:cs typeface="OpenDyslexic" charset="0"/>
            </a:endParaRPr>
          </a:p>
          <a:p>
            <a:r>
              <a:rPr lang="en-GB" sz="1600" dirty="0">
                <a:latin typeface="OpenDyslexicAlta" pitchFamily="2" charset="77"/>
                <a:ea typeface="OpenDyslexic" charset="0"/>
                <a:cs typeface="OpenDyslexic" charset="0"/>
              </a:rPr>
              <a:t>____________ meals are not ____________ to everybody’s taste. </a:t>
            </a:r>
          </a:p>
          <a:p>
            <a:endParaRPr lang="en-GB" sz="1600" dirty="0">
              <a:latin typeface="OpenDyslexicAlta" pitchFamily="2" charset="77"/>
              <a:ea typeface="OpenDyslexic" charset="0"/>
              <a:cs typeface="OpenDyslexic" charset="0"/>
            </a:endParaRPr>
          </a:p>
          <a:p>
            <a:r>
              <a:rPr lang="en-GB" sz="1600" dirty="0">
                <a:latin typeface="OpenDyslexicAlta" pitchFamily="2" charset="77"/>
                <a:ea typeface="OpenDyslexic" charset="0"/>
                <a:cs typeface="OpenDyslexic" charset="0"/>
              </a:rPr>
              <a:t>The broken window was ______________ and soon the caretaker had a new one. </a:t>
            </a:r>
          </a:p>
          <a:p>
            <a:endParaRPr lang="en-GB" sz="1600" dirty="0">
              <a:latin typeface="OpenDyslexicAlta" pitchFamily="2" charset="77"/>
              <a:ea typeface="OpenDyslexic" charset="0"/>
              <a:cs typeface="OpenDyslexic" charset="0"/>
            </a:endParaRPr>
          </a:p>
          <a:p>
            <a:r>
              <a:rPr lang="en-GB" sz="1600" dirty="0">
                <a:latin typeface="OpenDyslexicAlta" pitchFamily="2" charset="77"/>
                <a:ea typeface="OpenDyslexic" charset="0"/>
                <a:cs typeface="OpenDyslexic" charset="0"/>
              </a:rPr>
              <a:t>It was ___________ that there were a number of children absent from school.</a:t>
            </a:r>
          </a:p>
          <a:p>
            <a:endParaRPr lang="en-GB" sz="1600" dirty="0">
              <a:latin typeface="OpenDyslexicAlta" pitchFamily="2" charset="77"/>
              <a:ea typeface="OpenDyslexic" charset="0"/>
              <a:cs typeface="OpenDyslexic" charset="0"/>
            </a:endParaRPr>
          </a:p>
          <a:p>
            <a:r>
              <a:rPr lang="en-GB" sz="1600" dirty="0">
                <a:latin typeface="OpenDyslexicAlta" pitchFamily="2" charset="77"/>
                <a:ea typeface="OpenDyslexic" charset="0"/>
                <a:cs typeface="OpenDyslexic" charset="0"/>
              </a:rPr>
              <a:t>The lost photographs were _______________.</a:t>
            </a:r>
          </a:p>
          <a:p>
            <a:endParaRPr lang="en-GB" dirty="0">
              <a:latin typeface="OpenDyslexicAlta" pitchFamily="2" charset="77"/>
              <a:ea typeface="OpenDyslexic" charset="0"/>
              <a:cs typeface="OpenDyslexic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7263200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/>
          <p:cNvGraphicFramePr>
            <a:graphicFrameLocks noGrp="1"/>
          </p:cNvGraphicFramePr>
          <p:nvPr/>
        </p:nvGraphicFramePr>
        <p:xfrm>
          <a:off x="508000" y="1600196"/>
          <a:ext cx="2787650" cy="50292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7876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Spellings</a:t>
                      </a:r>
                    </a:p>
                  </a:txBody>
                  <a:tcPr>
                    <a:solidFill>
                      <a:srgbClr val="D883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afterwards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immediately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earlier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eventually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previously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finally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recently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yesterday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tomorrow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whilst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</a:tbl>
          </a:graphicData>
        </a:graphic>
      </p:graphicFrame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28518245"/>
              </p:ext>
            </p:extLst>
          </p:nvPr>
        </p:nvGraphicFramePr>
        <p:xfrm>
          <a:off x="508000" y="325966"/>
          <a:ext cx="9055100" cy="86783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16503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789006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433917">
                <a:tc>
                  <a:txBody>
                    <a:bodyPr/>
                    <a:lstStyle/>
                    <a:p>
                      <a:r>
                        <a:rPr lang="en-GB" sz="1400" b="0" i="0" dirty="0">
                          <a:latin typeface="Muli" pitchFamily="2" charset="77"/>
                        </a:rPr>
                        <a:t>Stage: 5</a:t>
                      </a:r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b="0" i="0" baseline="0" dirty="0">
                          <a:latin typeface="Muli" pitchFamily="2" charset="77"/>
                        </a:rPr>
                        <a:t> Adverbs of time (temporal adverbs) these are words to develop chronology in writing. 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400" baseline="0" dirty="0">
                        <a:latin typeface="Muli" pitchFamily="2" charset="77"/>
                      </a:endParaRPr>
                    </a:p>
                    <a:p>
                      <a:r>
                        <a:rPr lang="en-GB" sz="1400" baseline="0" dirty="0">
                          <a:latin typeface="Muli" pitchFamily="2" charset="77"/>
                        </a:rPr>
                        <a:t>Name:</a:t>
                      </a:r>
                      <a:endParaRPr lang="en-GB" sz="1400" dirty="0">
                        <a:latin typeface="Muli" pitchFamily="2" charset="77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33917">
                <a:tc>
                  <a:txBody>
                    <a:bodyPr/>
                    <a:lstStyle/>
                    <a:p>
                      <a:r>
                        <a:rPr lang="en-GB" sz="1400" b="0" i="0" dirty="0">
                          <a:latin typeface="Muli" pitchFamily="2" charset="77"/>
                        </a:rPr>
                        <a:t>List: 14</a:t>
                      </a:r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graphicFrame>
        <p:nvGraphicFramePr>
          <p:cNvPr id="3" name="Table 2"/>
          <p:cNvGraphicFramePr>
            <a:graphicFrameLocks noGrp="1"/>
          </p:cNvGraphicFramePr>
          <p:nvPr/>
        </p:nvGraphicFramePr>
        <p:xfrm>
          <a:off x="3381827" y="1600196"/>
          <a:ext cx="8712201" cy="5029200"/>
        </p:xfrm>
        <a:graphic>
          <a:graphicData uri="http://schemas.openxmlformats.org/drawingml/2006/table">
            <a:tbl>
              <a:tblPr firstRow="1">
                <a:tableStyleId>{5940675A-B579-460E-94D1-54222C63F5DA}</a:tableStyleId>
              </a:tblPr>
              <a:tblGrid>
                <a:gridCol w="871220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457200">
                <a:tc>
                  <a:txBody>
                    <a:bodyPr/>
                    <a:lstStyle/>
                    <a:p>
                      <a:pPr algn="ctr"/>
                      <a:r>
                        <a:rPr lang="en-GB" b="0" i="0" dirty="0">
                          <a:latin typeface="Muli" pitchFamily="2" charset="77"/>
                        </a:rPr>
                        <a:t>Use</a:t>
                      </a:r>
                      <a:r>
                        <a:rPr lang="en-GB" b="0" i="0" baseline="0" dirty="0">
                          <a:latin typeface="Muli" pitchFamily="2" charset="77"/>
                        </a:rPr>
                        <a:t> each of your spellings to create a sentence.  Underline the spelling. </a:t>
                      </a:r>
                      <a:endParaRPr lang="en-GB" dirty="0"/>
                    </a:p>
                  </a:txBody>
                  <a:tcPr>
                    <a:solidFill>
                      <a:srgbClr val="D883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endParaRPr lang="en-GB" b="0" i="0" dirty="0">
                        <a:latin typeface="Muli" pitchFamily="2" charset="77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endParaRPr lang="en-GB" b="0" i="0" dirty="0">
                        <a:latin typeface="Muli" pitchFamily="2" charset="77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endParaRPr lang="en-GB" b="0" i="0" dirty="0">
                        <a:latin typeface="Muli" pitchFamily="2" charset="77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endParaRPr lang="en-GB" b="0" i="0" dirty="0">
                        <a:latin typeface="Muli" pitchFamily="2" charset="77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endParaRPr lang="en-GB" b="0" i="0" dirty="0">
                        <a:latin typeface="Muli" pitchFamily="2" charset="77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endParaRPr lang="en-GB" b="0" i="0" dirty="0">
                        <a:latin typeface="Muli" pitchFamily="2" charset="77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endParaRPr lang="en-GB" b="0" i="0" dirty="0">
                        <a:latin typeface="Muli" pitchFamily="2" charset="77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endParaRPr lang="en-GB" b="0" i="0" dirty="0">
                        <a:latin typeface="Muli" pitchFamily="2" charset="77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endParaRPr lang="en-GB" b="0" i="0" dirty="0">
                        <a:latin typeface="Muli" pitchFamily="2" charset="77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endParaRPr lang="en-GB" b="0" i="0" dirty="0">
                        <a:latin typeface="Muli" pitchFamily="2" charset="77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86685930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/>
          <p:cNvGraphicFramePr>
            <a:graphicFrameLocks noGrp="1"/>
          </p:cNvGraphicFramePr>
          <p:nvPr/>
        </p:nvGraphicFramePr>
        <p:xfrm>
          <a:off x="508000" y="1600196"/>
          <a:ext cx="2787650" cy="50292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7876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Spellings</a:t>
                      </a:r>
                    </a:p>
                  </a:txBody>
                  <a:tcPr>
                    <a:solidFill>
                      <a:srgbClr val="D883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referring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preferred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transferring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reference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referee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preference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transference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difference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inference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conferring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</a:tbl>
          </a:graphicData>
        </a:graphic>
      </p:graphicFrame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95668269"/>
              </p:ext>
            </p:extLst>
          </p:nvPr>
        </p:nvGraphicFramePr>
        <p:xfrm>
          <a:off x="508000" y="325966"/>
          <a:ext cx="9055100" cy="115824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16503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789006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433917">
                <a:tc>
                  <a:txBody>
                    <a:bodyPr/>
                    <a:lstStyle/>
                    <a:p>
                      <a:r>
                        <a:rPr lang="en-GB" sz="1400" b="0" i="0" dirty="0">
                          <a:latin typeface="Muli" pitchFamily="2" charset="77"/>
                        </a:rPr>
                        <a:t>Stage: 5</a:t>
                      </a:r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b="0" i="0" baseline="0" dirty="0">
                          <a:latin typeface="Muli" pitchFamily="2" charset="77"/>
                        </a:rPr>
                        <a:t>Adding suffixes beginning with vowel letters to words ending in </a:t>
                      </a:r>
                      <a:r>
                        <a:rPr lang="mr-IN" sz="1400" b="0" i="0" baseline="0" dirty="0">
                          <a:latin typeface="Muli" pitchFamily="2" charset="77"/>
                        </a:rPr>
                        <a:t>–</a:t>
                      </a:r>
                      <a:r>
                        <a:rPr lang="en-GB" sz="1400" baseline="0" dirty="0" err="1">
                          <a:latin typeface="Muli" pitchFamily="2" charset="77"/>
                        </a:rPr>
                        <a:t>fer</a:t>
                      </a:r>
                      <a:r>
                        <a:rPr lang="en-GB" sz="1400" baseline="0" dirty="0">
                          <a:latin typeface="Muli" pitchFamily="2" charset="77"/>
                        </a:rPr>
                        <a:t>. 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baseline="0" dirty="0">
                          <a:latin typeface="Muli" pitchFamily="2" charset="77"/>
                        </a:rPr>
                        <a:t>The r is doubled if the </a:t>
                      </a:r>
                      <a:r>
                        <a:rPr lang="mr-IN" sz="1400" baseline="0" dirty="0">
                          <a:latin typeface="Muli" pitchFamily="2" charset="77"/>
                        </a:rPr>
                        <a:t>–</a:t>
                      </a:r>
                      <a:r>
                        <a:rPr lang="en-GB" sz="1400" baseline="0" dirty="0" err="1">
                          <a:latin typeface="Muli" pitchFamily="2" charset="77"/>
                        </a:rPr>
                        <a:t>fer</a:t>
                      </a:r>
                      <a:r>
                        <a:rPr lang="en-GB" sz="1400" baseline="0" dirty="0">
                          <a:latin typeface="Muli" pitchFamily="2" charset="77"/>
                        </a:rPr>
                        <a:t> is still stressed when the ending is added. If the </a:t>
                      </a:r>
                      <a:r>
                        <a:rPr lang="mr-IN" sz="1400" baseline="0" dirty="0">
                          <a:latin typeface="Muli" pitchFamily="2" charset="77"/>
                        </a:rPr>
                        <a:t>–</a:t>
                      </a:r>
                      <a:r>
                        <a:rPr lang="en-GB" sz="1400" baseline="0" dirty="0" err="1">
                          <a:latin typeface="Muli" pitchFamily="2" charset="77"/>
                        </a:rPr>
                        <a:t>fer</a:t>
                      </a:r>
                      <a:r>
                        <a:rPr lang="en-GB" sz="1400" baseline="0" dirty="0">
                          <a:latin typeface="Muli" pitchFamily="2" charset="77"/>
                        </a:rPr>
                        <a:t> is not stressed then the r isn’t doubled. 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400" baseline="0" dirty="0">
                        <a:latin typeface="Muli" pitchFamily="2" charset="77"/>
                      </a:endParaRPr>
                    </a:p>
                    <a:p>
                      <a:r>
                        <a:rPr lang="en-GB" sz="1400" baseline="0" dirty="0">
                          <a:latin typeface="Muli" pitchFamily="2" charset="77"/>
                        </a:rPr>
                        <a:t>Name:</a:t>
                      </a:r>
                      <a:endParaRPr lang="en-GB" sz="1400" dirty="0">
                        <a:latin typeface="Muli" pitchFamily="2" charset="77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33917">
                <a:tc>
                  <a:txBody>
                    <a:bodyPr/>
                    <a:lstStyle/>
                    <a:p>
                      <a:r>
                        <a:rPr lang="en-GB" sz="1400" b="0" i="0" dirty="0">
                          <a:latin typeface="Muli" pitchFamily="2" charset="77"/>
                        </a:rPr>
                        <a:t>List: 15</a:t>
                      </a:r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3" name="Oval 2"/>
          <p:cNvSpPr/>
          <p:nvPr/>
        </p:nvSpPr>
        <p:spPr>
          <a:xfrm>
            <a:off x="3208564" y="2209800"/>
            <a:ext cx="174171" cy="163286"/>
          </a:xfrm>
          <a:prstGeom prst="ellipse">
            <a:avLst/>
          </a:prstGeom>
          <a:solidFill>
            <a:srgbClr val="D883FF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Muli" pitchFamily="2" charset="77"/>
            </a:endParaRPr>
          </a:p>
        </p:txBody>
      </p:sp>
      <p:sp>
        <p:nvSpPr>
          <p:cNvPr id="7" name="Oval 6"/>
          <p:cNvSpPr/>
          <p:nvPr/>
        </p:nvSpPr>
        <p:spPr>
          <a:xfrm>
            <a:off x="3208564" y="2637122"/>
            <a:ext cx="174171" cy="163286"/>
          </a:xfrm>
          <a:prstGeom prst="ellipse">
            <a:avLst/>
          </a:prstGeom>
          <a:solidFill>
            <a:srgbClr val="D883FF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Muli" pitchFamily="2" charset="77"/>
            </a:endParaRPr>
          </a:p>
        </p:txBody>
      </p:sp>
      <p:sp>
        <p:nvSpPr>
          <p:cNvPr id="8" name="Oval 7"/>
          <p:cNvSpPr/>
          <p:nvPr/>
        </p:nvSpPr>
        <p:spPr>
          <a:xfrm>
            <a:off x="3208564" y="3145971"/>
            <a:ext cx="174171" cy="163286"/>
          </a:xfrm>
          <a:prstGeom prst="ellipse">
            <a:avLst/>
          </a:prstGeom>
          <a:solidFill>
            <a:srgbClr val="D883FF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Muli" pitchFamily="2" charset="77"/>
            </a:endParaRPr>
          </a:p>
        </p:txBody>
      </p:sp>
      <p:sp>
        <p:nvSpPr>
          <p:cNvPr id="9" name="Oval 8"/>
          <p:cNvSpPr/>
          <p:nvPr/>
        </p:nvSpPr>
        <p:spPr>
          <a:xfrm>
            <a:off x="3208564" y="3573293"/>
            <a:ext cx="174171" cy="163286"/>
          </a:xfrm>
          <a:prstGeom prst="ellipse">
            <a:avLst/>
          </a:prstGeom>
          <a:solidFill>
            <a:srgbClr val="D883FF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Muli" pitchFamily="2" charset="77"/>
            </a:endParaRPr>
          </a:p>
        </p:txBody>
      </p:sp>
      <p:sp>
        <p:nvSpPr>
          <p:cNvPr id="10" name="Oval 9"/>
          <p:cNvSpPr/>
          <p:nvPr/>
        </p:nvSpPr>
        <p:spPr>
          <a:xfrm>
            <a:off x="3208564" y="4998042"/>
            <a:ext cx="174171" cy="163286"/>
          </a:xfrm>
          <a:prstGeom prst="ellipse">
            <a:avLst/>
          </a:prstGeom>
          <a:solidFill>
            <a:srgbClr val="D883FF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Muli" pitchFamily="2" charset="77"/>
            </a:endParaRPr>
          </a:p>
        </p:txBody>
      </p:sp>
      <p:sp>
        <p:nvSpPr>
          <p:cNvPr id="11" name="Oval 10"/>
          <p:cNvSpPr/>
          <p:nvPr/>
        </p:nvSpPr>
        <p:spPr>
          <a:xfrm>
            <a:off x="3208564" y="5407533"/>
            <a:ext cx="174171" cy="163286"/>
          </a:xfrm>
          <a:prstGeom prst="ellipse">
            <a:avLst/>
          </a:prstGeom>
          <a:solidFill>
            <a:srgbClr val="D883FF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Muli" pitchFamily="2" charset="77"/>
            </a:endParaRPr>
          </a:p>
        </p:txBody>
      </p:sp>
      <p:sp>
        <p:nvSpPr>
          <p:cNvPr id="12" name="Oval 11"/>
          <p:cNvSpPr/>
          <p:nvPr/>
        </p:nvSpPr>
        <p:spPr>
          <a:xfrm>
            <a:off x="3208564" y="5916382"/>
            <a:ext cx="174171" cy="163286"/>
          </a:xfrm>
          <a:prstGeom prst="ellipse">
            <a:avLst/>
          </a:prstGeom>
          <a:solidFill>
            <a:srgbClr val="D883FF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Muli" pitchFamily="2" charset="77"/>
            </a:endParaRPr>
          </a:p>
        </p:txBody>
      </p:sp>
      <p:sp>
        <p:nvSpPr>
          <p:cNvPr id="13" name="Oval 12"/>
          <p:cNvSpPr/>
          <p:nvPr/>
        </p:nvSpPr>
        <p:spPr>
          <a:xfrm>
            <a:off x="3205841" y="6343588"/>
            <a:ext cx="174171" cy="163286"/>
          </a:xfrm>
          <a:prstGeom prst="ellipse">
            <a:avLst/>
          </a:prstGeom>
          <a:solidFill>
            <a:srgbClr val="D883FF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Muli" pitchFamily="2" charset="77"/>
            </a:endParaRPr>
          </a:p>
        </p:txBody>
      </p:sp>
      <p:sp>
        <p:nvSpPr>
          <p:cNvPr id="14" name="Oval 13"/>
          <p:cNvSpPr/>
          <p:nvPr/>
        </p:nvSpPr>
        <p:spPr>
          <a:xfrm>
            <a:off x="3208564" y="4061871"/>
            <a:ext cx="174171" cy="163286"/>
          </a:xfrm>
          <a:prstGeom prst="ellipse">
            <a:avLst/>
          </a:prstGeom>
          <a:solidFill>
            <a:srgbClr val="D883FF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Muli" pitchFamily="2" charset="77"/>
            </a:endParaRPr>
          </a:p>
        </p:txBody>
      </p:sp>
      <p:sp>
        <p:nvSpPr>
          <p:cNvPr id="15" name="Oval 14"/>
          <p:cNvSpPr/>
          <p:nvPr/>
        </p:nvSpPr>
        <p:spPr>
          <a:xfrm>
            <a:off x="3205842" y="4509684"/>
            <a:ext cx="174171" cy="163286"/>
          </a:xfrm>
          <a:prstGeom prst="ellipse">
            <a:avLst/>
          </a:prstGeom>
          <a:solidFill>
            <a:srgbClr val="D883FF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Muli" pitchFamily="2" charset="77"/>
            </a:endParaRPr>
          </a:p>
        </p:txBody>
      </p:sp>
      <p:sp>
        <p:nvSpPr>
          <p:cNvPr id="17" name="Rounded Rectangle 16"/>
          <p:cNvSpPr/>
          <p:nvPr/>
        </p:nvSpPr>
        <p:spPr>
          <a:xfrm>
            <a:off x="7063960" y="4225157"/>
            <a:ext cx="2018434" cy="1182376"/>
          </a:xfrm>
          <a:prstGeom prst="roundRect">
            <a:avLst/>
          </a:prstGeom>
          <a:solidFill>
            <a:srgbClr val="D883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OpenDyslexicAlta" pitchFamily="2" charset="77"/>
              </a:rPr>
              <a:t>When one thing is liked more than another.</a:t>
            </a:r>
          </a:p>
        </p:txBody>
      </p:sp>
      <p:sp>
        <p:nvSpPr>
          <p:cNvPr id="18" name="Rounded Rectangle 17"/>
          <p:cNvSpPr/>
          <p:nvPr/>
        </p:nvSpPr>
        <p:spPr>
          <a:xfrm>
            <a:off x="9833426" y="2109970"/>
            <a:ext cx="1862367" cy="1199287"/>
          </a:xfrm>
          <a:prstGeom prst="roundRect">
            <a:avLst/>
          </a:prstGeom>
          <a:solidFill>
            <a:srgbClr val="D883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OpenDyslexicAlta" pitchFamily="2" charset="77"/>
              </a:rPr>
              <a:t>Directing to  someone else for help. </a:t>
            </a:r>
          </a:p>
        </p:txBody>
      </p:sp>
      <p:sp>
        <p:nvSpPr>
          <p:cNvPr id="19" name="Rounded Rectangle 18"/>
          <p:cNvSpPr/>
          <p:nvPr/>
        </p:nvSpPr>
        <p:spPr>
          <a:xfrm>
            <a:off x="5099050" y="3417242"/>
            <a:ext cx="1794328" cy="642257"/>
          </a:xfrm>
          <a:prstGeom prst="roundRect">
            <a:avLst/>
          </a:prstGeom>
          <a:solidFill>
            <a:srgbClr val="D883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OpenDyslexicAlta" pitchFamily="2" charset="77"/>
              </a:rPr>
              <a:t>A source of information. </a:t>
            </a:r>
          </a:p>
        </p:txBody>
      </p:sp>
      <p:sp>
        <p:nvSpPr>
          <p:cNvPr id="20" name="Rounded Rectangle 19"/>
          <p:cNvSpPr/>
          <p:nvPr/>
        </p:nvSpPr>
        <p:spPr>
          <a:xfrm>
            <a:off x="4110798" y="4262566"/>
            <a:ext cx="1794328" cy="1006920"/>
          </a:xfrm>
          <a:prstGeom prst="roundRect">
            <a:avLst/>
          </a:prstGeom>
          <a:solidFill>
            <a:srgbClr val="D883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OpenDyslexicAlta" pitchFamily="2" charset="77"/>
              </a:rPr>
              <a:t>The act of granting something.</a:t>
            </a:r>
          </a:p>
        </p:txBody>
      </p:sp>
      <p:sp>
        <p:nvSpPr>
          <p:cNvPr id="21" name="Rounded Rectangle 20"/>
          <p:cNvSpPr/>
          <p:nvPr/>
        </p:nvSpPr>
        <p:spPr>
          <a:xfrm>
            <a:off x="7322257" y="5570819"/>
            <a:ext cx="1794328" cy="1058577"/>
          </a:xfrm>
          <a:prstGeom prst="roundRect">
            <a:avLst/>
          </a:prstGeom>
          <a:solidFill>
            <a:srgbClr val="D883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OpenDyslexicAlta" pitchFamily="2" charset="77"/>
              </a:rPr>
              <a:t>a conclusion based on evidence</a:t>
            </a:r>
          </a:p>
        </p:txBody>
      </p:sp>
      <p:sp>
        <p:nvSpPr>
          <p:cNvPr id="22" name="Rounded Rectangle 21"/>
          <p:cNvSpPr/>
          <p:nvPr/>
        </p:nvSpPr>
        <p:spPr>
          <a:xfrm>
            <a:off x="9854365" y="3474910"/>
            <a:ext cx="1794328" cy="964428"/>
          </a:xfrm>
          <a:prstGeom prst="roundRect">
            <a:avLst/>
          </a:prstGeom>
          <a:solidFill>
            <a:srgbClr val="D883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OpenDyslexicAlta" pitchFamily="2" charset="77"/>
              </a:rPr>
              <a:t>The official in charge of the match.</a:t>
            </a:r>
          </a:p>
        </p:txBody>
      </p:sp>
      <p:sp>
        <p:nvSpPr>
          <p:cNvPr id="23" name="Rounded Rectangle 22"/>
          <p:cNvSpPr/>
          <p:nvPr/>
        </p:nvSpPr>
        <p:spPr>
          <a:xfrm>
            <a:off x="4444658" y="5538158"/>
            <a:ext cx="2028260" cy="1091238"/>
          </a:xfrm>
          <a:prstGeom prst="roundRect">
            <a:avLst/>
          </a:prstGeom>
          <a:solidFill>
            <a:srgbClr val="D883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OpenDyslexicAlta" pitchFamily="2" charset="77"/>
              </a:rPr>
              <a:t>A greater liking for one thing over another.</a:t>
            </a:r>
          </a:p>
        </p:txBody>
      </p:sp>
      <p:sp>
        <p:nvSpPr>
          <p:cNvPr id="25" name="Rounded Rectangle 24"/>
          <p:cNvSpPr/>
          <p:nvPr/>
        </p:nvSpPr>
        <p:spPr>
          <a:xfrm>
            <a:off x="4110799" y="2112756"/>
            <a:ext cx="1967054" cy="1101419"/>
          </a:xfrm>
          <a:prstGeom prst="roundRect">
            <a:avLst/>
          </a:prstGeom>
          <a:solidFill>
            <a:srgbClr val="D883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OpenDyslexicAlta" pitchFamily="2" charset="77"/>
              </a:rPr>
              <a:t>A way in which things are dissimilar.</a:t>
            </a:r>
          </a:p>
        </p:txBody>
      </p:sp>
      <p:sp>
        <p:nvSpPr>
          <p:cNvPr id="26" name="Rectangle 25"/>
          <p:cNvSpPr/>
          <p:nvPr/>
        </p:nvSpPr>
        <p:spPr>
          <a:xfrm>
            <a:off x="4281055" y="1577304"/>
            <a:ext cx="6636254" cy="378476"/>
          </a:xfrm>
          <a:prstGeom prst="rect">
            <a:avLst/>
          </a:prstGeom>
          <a:solidFill>
            <a:srgbClr val="D883FF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OpenDyslexicAlta" pitchFamily="2" charset="77"/>
              </a:rPr>
              <a:t>Draw a line to match each spelling to its definition. </a:t>
            </a:r>
          </a:p>
        </p:txBody>
      </p:sp>
      <p:sp>
        <p:nvSpPr>
          <p:cNvPr id="27" name="Rounded Rectangle 26"/>
          <p:cNvSpPr/>
          <p:nvPr/>
        </p:nvSpPr>
        <p:spPr>
          <a:xfrm>
            <a:off x="7466238" y="2345230"/>
            <a:ext cx="1794328" cy="1129680"/>
          </a:xfrm>
          <a:prstGeom prst="roundRect">
            <a:avLst/>
          </a:prstGeom>
          <a:solidFill>
            <a:srgbClr val="D883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OpenDyslexicAlta" pitchFamily="2" charset="77"/>
              </a:rPr>
              <a:t>The action of transferring something.</a:t>
            </a:r>
          </a:p>
        </p:txBody>
      </p:sp>
      <p:sp>
        <p:nvSpPr>
          <p:cNvPr id="28" name="Rounded Rectangle 27"/>
          <p:cNvSpPr/>
          <p:nvPr/>
        </p:nvSpPr>
        <p:spPr>
          <a:xfrm>
            <a:off x="9650186" y="5178922"/>
            <a:ext cx="1794328" cy="900746"/>
          </a:xfrm>
          <a:prstGeom prst="roundRect">
            <a:avLst/>
          </a:prstGeom>
          <a:solidFill>
            <a:srgbClr val="D883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OpenDyslexicAlta" pitchFamily="2" charset="77"/>
              </a:rPr>
              <a:t>Moving from one place to another.</a:t>
            </a:r>
          </a:p>
        </p:txBody>
      </p:sp>
    </p:spTree>
    <p:extLst>
      <p:ext uri="{BB962C8B-B14F-4D97-AF65-F5344CB8AC3E}">
        <p14:creationId xmlns:p14="http://schemas.microsoft.com/office/powerpoint/2010/main" val="1357567765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/>
          <p:cNvGraphicFramePr>
            <a:graphicFrameLocks noGrp="1"/>
          </p:cNvGraphicFramePr>
          <p:nvPr/>
        </p:nvGraphicFramePr>
        <p:xfrm>
          <a:off x="508000" y="1600196"/>
          <a:ext cx="2787650" cy="50292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7876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Spellings</a:t>
                      </a:r>
                    </a:p>
                  </a:txBody>
                  <a:tcPr>
                    <a:solidFill>
                      <a:srgbClr val="D883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knight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wreckage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writer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knowledge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knuckle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wreath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pterodactyl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mnemonic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wrestler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knife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</a:tbl>
          </a:graphicData>
        </a:graphic>
      </p:graphicFrame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23166030"/>
              </p:ext>
            </p:extLst>
          </p:nvPr>
        </p:nvGraphicFramePr>
        <p:xfrm>
          <a:off x="508000" y="325966"/>
          <a:ext cx="9055100" cy="86783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16503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789006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433917">
                <a:tc>
                  <a:txBody>
                    <a:bodyPr/>
                    <a:lstStyle/>
                    <a:p>
                      <a:r>
                        <a:rPr lang="en-GB" sz="1400" b="0" i="0" dirty="0">
                          <a:latin typeface="Muli" pitchFamily="2" charset="77"/>
                        </a:rPr>
                        <a:t>Stage: 5</a:t>
                      </a:r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b="0" i="0" dirty="0">
                          <a:solidFill>
                            <a:schemeClr val="tx1"/>
                          </a:solidFill>
                          <a:latin typeface="Muli" pitchFamily="2" charset="77"/>
                        </a:rPr>
                        <a:t>Words with ‘silent’ letters at the start. </a:t>
                      </a:r>
                      <a:endParaRPr lang="en-GB" sz="1400" b="0" i="0" baseline="0" dirty="0">
                        <a:solidFill>
                          <a:schemeClr val="tx1"/>
                        </a:solidFill>
                        <a:latin typeface="Muli" pitchFamily="2" charset="77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400" b="0" i="0" baseline="0" dirty="0">
                        <a:latin typeface="Muli" pitchFamily="2" charset="77"/>
                      </a:endParaRPr>
                    </a:p>
                    <a:p>
                      <a:r>
                        <a:rPr lang="en-GB" sz="1400" baseline="0" dirty="0">
                          <a:latin typeface="Muli" pitchFamily="2" charset="77"/>
                        </a:rPr>
                        <a:t>Name:</a:t>
                      </a:r>
                      <a:endParaRPr lang="en-GB" sz="1400" dirty="0">
                        <a:latin typeface="Muli" pitchFamily="2" charset="77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33917">
                <a:tc>
                  <a:txBody>
                    <a:bodyPr/>
                    <a:lstStyle/>
                    <a:p>
                      <a:r>
                        <a:rPr lang="en-GB" sz="1400" b="0" i="0" dirty="0">
                          <a:latin typeface="Muli" pitchFamily="2" charset="77"/>
                        </a:rPr>
                        <a:t>List: 16</a:t>
                      </a:r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graphicFrame>
        <p:nvGraphicFramePr>
          <p:cNvPr id="3" name="Table 2"/>
          <p:cNvGraphicFramePr>
            <a:graphicFrameLocks noGrp="1"/>
          </p:cNvGraphicFramePr>
          <p:nvPr/>
        </p:nvGraphicFramePr>
        <p:xfrm>
          <a:off x="3566885" y="2069494"/>
          <a:ext cx="8128000" cy="4480560"/>
        </p:xfrm>
        <a:graphic>
          <a:graphicData uri="http://schemas.openxmlformats.org/drawingml/2006/table">
            <a:tbl>
              <a:tblPr>
                <a:tableStyleId>{5940675A-B579-460E-94D1-54222C63F5DA}</a:tableStyleId>
              </a:tblPr>
              <a:tblGrid>
                <a:gridCol w="16256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6256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6256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62560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62560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220418">
                <a:tc>
                  <a:txBody>
                    <a:bodyPr/>
                    <a:lstStyle/>
                    <a:p>
                      <a:endParaRPr lang="en-GB" b="0" i="0" dirty="0">
                        <a:latin typeface="Muli" pitchFamily="2" charset="77"/>
                      </a:endParaRPr>
                    </a:p>
                    <a:p>
                      <a:endParaRPr lang="en-GB" b="0" i="0" dirty="0">
                        <a:latin typeface="Muli" pitchFamily="2" charset="77"/>
                      </a:endParaRPr>
                    </a:p>
                    <a:p>
                      <a:endParaRPr lang="en-GB" dirty="0"/>
                    </a:p>
                    <a:p>
                      <a:endParaRPr lang="en-GB" dirty="0"/>
                    </a:p>
                    <a:p>
                      <a:endParaRPr lang="en-GB" dirty="0"/>
                    </a:p>
                    <a:p>
                      <a:endParaRPr lang="en-GB" dirty="0"/>
                    </a:p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Muli" pitchFamily="2" charset="7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Muli" pitchFamily="2" charset="7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Muli" pitchFamily="2" charset="7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Muli" pitchFamily="2" charset="77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28254">
                <a:tc>
                  <a:txBody>
                    <a:bodyPr/>
                    <a:lstStyle/>
                    <a:p>
                      <a:endParaRPr lang="en-GB" b="0" i="0" dirty="0">
                        <a:latin typeface="Muli" pitchFamily="2" charset="7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Muli" pitchFamily="2" charset="7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Muli" pitchFamily="2" charset="7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Muli" pitchFamily="2" charset="7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Muli" pitchFamily="2" charset="77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34288">
                <a:tc>
                  <a:txBody>
                    <a:bodyPr/>
                    <a:lstStyle/>
                    <a:p>
                      <a:endParaRPr lang="en-GB" b="0" i="0" dirty="0">
                        <a:latin typeface="Muli" pitchFamily="2" charset="77"/>
                      </a:endParaRPr>
                    </a:p>
                    <a:p>
                      <a:endParaRPr lang="en-GB" b="0" i="0" dirty="0">
                        <a:latin typeface="Muli" pitchFamily="2" charset="77"/>
                      </a:endParaRPr>
                    </a:p>
                    <a:p>
                      <a:endParaRPr lang="en-GB" dirty="0"/>
                    </a:p>
                    <a:p>
                      <a:endParaRPr lang="en-GB" dirty="0"/>
                    </a:p>
                    <a:p>
                      <a:endParaRPr lang="en-GB" dirty="0"/>
                    </a:p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Muli" pitchFamily="2" charset="7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Muli" pitchFamily="2" charset="7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Muli" pitchFamily="2" charset="7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Muli" pitchFamily="2" charset="77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34288">
                <a:tc>
                  <a:txBody>
                    <a:bodyPr/>
                    <a:lstStyle/>
                    <a:p>
                      <a:endParaRPr lang="en-GB" b="0" i="0" dirty="0">
                        <a:latin typeface="Muli" pitchFamily="2" charset="7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Muli" pitchFamily="2" charset="7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Muli" pitchFamily="2" charset="7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Muli" pitchFamily="2" charset="7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Muli" pitchFamily="2" charset="77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sp>
        <p:nvSpPr>
          <p:cNvPr id="6" name="TextBox 5"/>
          <p:cNvSpPr txBox="1"/>
          <p:nvPr/>
        </p:nvSpPr>
        <p:spPr>
          <a:xfrm>
            <a:off x="4640095" y="1473910"/>
            <a:ext cx="5934489" cy="369332"/>
          </a:xfrm>
          <a:prstGeom prst="rect">
            <a:avLst/>
          </a:prstGeom>
          <a:solidFill>
            <a:srgbClr val="D883FF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dirty="0">
                <a:latin typeface="OpenDyslexicAlta" pitchFamily="2" charset="77"/>
                <a:ea typeface="OpenDyslexic" charset="0"/>
                <a:cs typeface="OpenDyslexic" charset="0"/>
              </a:rPr>
              <a:t>Match each spelling with the correct image.</a:t>
            </a:r>
          </a:p>
        </p:txBody>
      </p:sp>
      <p:pic>
        <p:nvPicPr>
          <p:cNvPr id="13" name="Picture 12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439294" y="4656985"/>
            <a:ext cx="804439" cy="1362814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50313" y="4711540"/>
            <a:ext cx="1757158" cy="1308259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07471" y="2256754"/>
            <a:ext cx="1439305" cy="1370308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639583" y="2317508"/>
            <a:ext cx="1309554" cy="1309554"/>
          </a:xfrm>
          <a:prstGeom prst="rect">
            <a:avLst/>
          </a:prstGeom>
        </p:spPr>
      </p:pic>
      <p:pic>
        <p:nvPicPr>
          <p:cNvPr id="24" name="Picture 23"/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731559" y="4894317"/>
            <a:ext cx="1058378" cy="888149"/>
          </a:xfrm>
          <a:prstGeom prst="rect">
            <a:avLst/>
          </a:prstGeom>
        </p:spPr>
      </p:pic>
      <p:cxnSp>
        <p:nvCxnSpPr>
          <p:cNvPr id="26" name="Straight Arrow Connector 25"/>
          <p:cNvCxnSpPr/>
          <p:nvPr/>
        </p:nvCxnSpPr>
        <p:spPr>
          <a:xfrm>
            <a:off x="9105327" y="4483099"/>
            <a:ext cx="310841" cy="456882"/>
          </a:xfrm>
          <a:prstGeom prst="straightConnector1">
            <a:avLst/>
          </a:prstGeom>
          <a:ln w="762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7" name="Picture 26"/>
          <p:cNvPicPr>
            <a:picLocks noChangeAspect="1"/>
          </p:cNvPicPr>
          <p:nvPr/>
        </p:nvPicPr>
        <p:blipFill>
          <a:blip r:embed="rId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220372" y="2317508"/>
            <a:ext cx="1402977" cy="1385440"/>
          </a:xfrm>
          <a:prstGeom prst="rect">
            <a:avLst/>
          </a:prstGeom>
        </p:spPr>
      </p:pic>
      <p:pic>
        <p:nvPicPr>
          <p:cNvPr id="28" name="Picture 27"/>
          <p:cNvPicPr>
            <a:picLocks noChangeAspect="1"/>
          </p:cNvPicPr>
          <p:nvPr/>
        </p:nvPicPr>
        <p:blipFill>
          <a:blip r:embed="rId8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216094" y="4656984"/>
            <a:ext cx="1546630" cy="1453591"/>
          </a:xfrm>
          <a:prstGeom prst="rect">
            <a:avLst/>
          </a:prstGeom>
        </p:spPr>
      </p:pic>
      <p:pic>
        <p:nvPicPr>
          <p:cNvPr id="29" name="Picture 28"/>
          <p:cNvPicPr>
            <a:picLocks noChangeAspect="1"/>
          </p:cNvPicPr>
          <p:nvPr/>
        </p:nvPicPr>
        <p:blipFill>
          <a:blip r:embed="rId9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911963" y="2440834"/>
            <a:ext cx="1437843" cy="1139501"/>
          </a:xfrm>
          <a:prstGeom prst="rect">
            <a:avLst/>
          </a:prstGeom>
        </p:spPr>
      </p:pic>
      <p:pic>
        <p:nvPicPr>
          <p:cNvPr id="30" name="Picture 29"/>
          <p:cNvPicPr>
            <a:picLocks noChangeAspect="1"/>
          </p:cNvPicPr>
          <p:nvPr/>
        </p:nvPicPr>
        <p:blipFill>
          <a:blip r:embed="rId10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01017" y="2420693"/>
            <a:ext cx="1316677" cy="1159642"/>
          </a:xfrm>
          <a:prstGeom prst="rect">
            <a:avLst/>
          </a:prstGeom>
        </p:spPr>
      </p:pic>
      <p:pic>
        <p:nvPicPr>
          <p:cNvPr id="31" name="Picture 30"/>
          <p:cNvPicPr>
            <a:picLocks noChangeAspect="1"/>
          </p:cNvPicPr>
          <p:nvPr/>
        </p:nvPicPr>
        <p:blipFill>
          <a:blip r:embed="rId11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064955" y="4423556"/>
            <a:ext cx="1170238" cy="17060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07552865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/>
          <p:cNvGraphicFramePr>
            <a:graphicFrameLocks noGrp="1"/>
          </p:cNvGraphicFramePr>
          <p:nvPr/>
        </p:nvGraphicFramePr>
        <p:xfrm>
          <a:off x="508000" y="1600196"/>
          <a:ext cx="2787650" cy="50292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7876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Spellings</a:t>
                      </a:r>
                    </a:p>
                  </a:txBody>
                  <a:tcPr>
                    <a:solidFill>
                      <a:srgbClr val="D883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doubt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island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lamb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solemn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thistle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autumn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build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receipt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ascend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disciple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</a:tbl>
          </a:graphicData>
        </a:graphic>
      </p:graphicFrame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58199679"/>
              </p:ext>
            </p:extLst>
          </p:nvPr>
        </p:nvGraphicFramePr>
        <p:xfrm>
          <a:off x="508000" y="325966"/>
          <a:ext cx="9055100" cy="94488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16503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789006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433917">
                <a:tc>
                  <a:txBody>
                    <a:bodyPr/>
                    <a:lstStyle/>
                    <a:p>
                      <a:r>
                        <a:rPr lang="en-GB" sz="1400" b="0" i="0" dirty="0">
                          <a:latin typeface="Muli" pitchFamily="2" charset="77"/>
                        </a:rPr>
                        <a:t>Stage: 5</a:t>
                      </a:r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b="0" i="0" baseline="0" dirty="0">
                          <a:latin typeface="Muli" pitchFamily="2" charset="77"/>
                        </a:rPr>
                        <a:t> </a:t>
                      </a:r>
                      <a:r>
                        <a:rPr lang="en-GB" sz="1400" dirty="0">
                          <a:latin typeface="Muli" pitchFamily="2" charset="77"/>
                        </a:rPr>
                        <a:t>Words with ‘silent’ letters (i.e. letters whose presence cannot be predicted from the pronunciation of the word)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400" baseline="0" dirty="0">
                        <a:latin typeface="Muli" pitchFamily="2" charset="77"/>
                      </a:endParaRPr>
                    </a:p>
                    <a:p>
                      <a:r>
                        <a:rPr lang="en-GB" sz="1400" baseline="0" dirty="0">
                          <a:latin typeface="Muli" pitchFamily="2" charset="77"/>
                        </a:rPr>
                        <a:t>Name:</a:t>
                      </a:r>
                      <a:endParaRPr lang="en-GB" sz="1400" dirty="0">
                        <a:latin typeface="Muli" pitchFamily="2" charset="77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33917">
                <a:tc>
                  <a:txBody>
                    <a:bodyPr/>
                    <a:lstStyle/>
                    <a:p>
                      <a:r>
                        <a:rPr lang="en-GB" sz="1400" b="0" i="0" dirty="0">
                          <a:latin typeface="Muli" pitchFamily="2" charset="77"/>
                        </a:rPr>
                        <a:t>List: 17</a:t>
                      </a:r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graphicFrame>
        <p:nvGraphicFramePr>
          <p:cNvPr id="6" name="Table 5"/>
          <p:cNvGraphicFramePr>
            <a:graphicFrameLocks noGrp="1"/>
          </p:cNvGraphicFramePr>
          <p:nvPr/>
        </p:nvGraphicFramePr>
        <p:xfrm>
          <a:off x="4223658" y="1432845"/>
          <a:ext cx="7032173" cy="5131742"/>
        </p:xfrm>
        <a:graphic>
          <a:graphicData uri="http://schemas.openxmlformats.org/drawingml/2006/table">
            <a:tbl>
              <a:tblPr firstRow="1" firstCol="1" bandRow="1">
                <a:tableStyleId>{5940675A-B579-460E-94D1-54222C63F5DA}</a:tableStyleId>
              </a:tblPr>
              <a:tblGrid>
                <a:gridCol w="44765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4765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39816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442754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440796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447652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440308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440308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440308">
                  <a:extLst>
                    <a:ext uri="{9D8B030D-6E8A-4147-A177-3AD203B41FA5}">
                      <a16:colId xmlns:a16="http://schemas.microsoft.com/office/drawing/2014/main" val="20008"/>
                    </a:ext>
                  </a:extLst>
                </a:gridCol>
                <a:gridCol w="440308">
                  <a:extLst>
                    <a:ext uri="{9D8B030D-6E8A-4147-A177-3AD203B41FA5}">
                      <a16:colId xmlns:a16="http://schemas.microsoft.com/office/drawing/2014/main" val="20009"/>
                    </a:ext>
                  </a:extLst>
                </a:gridCol>
                <a:gridCol w="440308">
                  <a:extLst>
                    <a:ext uri="{9D8B030D-6E8A-4147-A177-3AD203B41FA5}">
                      <a16:colId xmlns:a16="http://schemas.microsoft.com/office/drawing/2014/main" val="20010"/>
                    </a:ext>
                  </a:extLst>
                </a:gridCol>
                <a:gridCol w="448143">
                  <a:extLst>
                    <a:ext uri="{9D8B030D-6E8A-4147-A177-3AD203B41FA5}">
                      <a16:colId xmlns:a16="http://schemas.microsoft.com/office/drawing/2014/main" val="20011"/>
                    </a:ext>
                  </a:extLst>
                </a:gridCol>
                <a:gridCol w="429042">
                  <a:extLst>
                    <a:ext uri="{9D8B030D-6E8A-4147-A177-3AD203B41FA5}">
                      <a16:colId xmlns:a16="http://schemas.microsoft.com/office/drawing/2014/main" val="20012"/>
                    </a:ext>
                  </a:extLst>
                </a:gridCol>
                <a:gridCol w="429042">
                  <a:extLst>
                    <a:ext uri="{9D8B030D-6E8A-4147-A177-3AD203B41FA5}">
                      <a16:colId xmlns:a16="http://schemas.microsoft.com/office/drawing/2014/main" val="20013"/>
                    </a:ext>
                  </a:extLst>
                </a:gridCol>
                <a:gridCol w="429042">
                  <a:extLst>
                    <a:ext uri="{9D8B030D-6E8A-4147-A177-3AD203B41FA5}">
                      <a16:colId xmlns:a16="http://schemas.microsoft.com/office/drawing/2014/main" val="20014"/>
                    </a:ext>
                  </a:extLst>
                </a:gridCol>
                <a:gridCol w="429042">
                  <a:extLst>
                    <a:ext uri="{9D8B030D-6E8A-4147-A177-3AD203B41FA5}">
                      <a16:colId xmlns:a16="http://schemas.microsoft.com/office/drawing/2014/main" val="20015"/>
                    </a:ext>
                  </a:extLst>
                </a:gridCol>
              </a:tblGrid>
              <a:tr h="466522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883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883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883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883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883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883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883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883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883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883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883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883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883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883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883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883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66522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883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h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s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l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e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883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883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883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883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883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883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883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883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66522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r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883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883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883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o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883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883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883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883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883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883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883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883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883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883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883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66522">
                <a:tc>
                  <a:txBody>
                    <a:bodyPr/>
                    <a:lstStyle/>
                    <a:p>
                      <a:pPr algn="ctr"/>
                      <a:endParaRPr lang="en-GB" sz="24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883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883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883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b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883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883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883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883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883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883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883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883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66522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c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883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883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883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e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883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883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u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883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883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883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883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883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883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883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883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66522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883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883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883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m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883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883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883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883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m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n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66522"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 err="1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i</a:t>
                      </a:r>
                      <a:endParaRPr lang="en-GB" sz="24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l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d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883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883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883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s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883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883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883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883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883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466522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883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883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883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883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883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 err="1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i</a:t>
                      </a:r>
                      <a:endParaRPr lang="en-GB" sz="24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c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p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l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solidFill>
                      <a:srgbClr val="D883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466522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883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883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883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883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u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883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883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883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883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883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883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883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883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883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466522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883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883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883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883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883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b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883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883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883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883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883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883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883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883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883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466522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883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883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883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883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883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883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883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883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883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883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883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883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883FF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Muli" pitchFamily="2" charset="77"/>
                      </a:endParaRPr>
                    </a:p>
                  </a:txBody>
                  <a:tcPr marL="68580" marR="68580" marT="0" marB="0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883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</a:tbl>
          </a:graphicData>
        </a:graphic>
      </p:graphicFrame>
      <p:sp>
        <p:nvSpPr>
          <p:cNvPr id="7" name="TextBox 6"/>
          <p:cNvSpPr txBox="1"/>
          <p:nvPr/>
        </p:nvSpPr>
        <p:spPr>
          <a:xfrm>
            <a:off x="8747125" y="1698171"/>
            <a:ext cx="2345418" cy="923330"/>
          </a:xfrm>
          <a:prstGeom prst="rect">
            <a:avLst/>
          </a:prstGeom>
          <a:ln>
            <a:solidFill>
              <a:srgbClr val="D883FF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GB" dirty="0">
                <a:latin typeface="OpenDyslexicAlta" pitchFamily="2" charset="77"/>
                <a:ea typeface="OpenDyslexic" charset="0"/>
                <a:cs typeface="OpenDyslexic" charset="0"/>
              </a:rPr>
              <a:t>Fill in the blanks to complete the grid. </a:t>
            </a:r>
          </a:p>
        </p:txBody>
      </p:sp>
    </p:spTree>
    <p:extLst>
      <p:ext uri="{BB962C8B-B14F-4D97-AF65-F5344CB8AC3E}">
        <p14:creationId xmlns:p14="http://schemas.microsoft.com/office/powerpoint/2010/main" val="1282736868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96831017"/>
              </p:ext>
            </p:extLst>
          </p:nvPr>
        </p:nvGraphicFramePr>
        <p:xfrm>
          <a:off x="508000" y="1600196"/>
          <a:ext cx="2787650" cy="50292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7876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Spellings</a:t>
                      </a:r>
                    </a:p>
                  </a:txBody>
                  <a:tcPr>
                    <a:solidFill>
                      <a:srgbClr val="D883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amateur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ancient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awkward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criticise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excellent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foreign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pronunciation</a:t>
                      </a:r>
                      <a:r>
                        <a:rPr lang="en-GB" b="0" i="0" baseline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 </a:t>
                      </a:r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symbol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yacht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equipment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</a:tbl>
          </a:graphicData>
        </a:graphic>
      </p:graphicFrame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40750172"/>
              </p:ext>
            </p:extLst>
          </p:nvPr>
        </p:nvGraphicFramePr>
        <p:xfrm>
          <a:off x="508000" y="325966"/>
          <a:ext cx="9055100" cy="86783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16503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789006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433917">
                <a:tc>
                  <a:txBody>
                    <a:bodyPr/>
                    <a:lstStyle/>
                    <a:p>
                      <a:r>
                        <a:rPr lang="en-GB" sz="1400" b="0" i="0" dirty="0">
                          <a:latin typeface="Muli" pitchFamily="2" charset="77"/>
                        </a:rPr>
                        <a:t>Stage: 5</a:t>
                      </a:r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b="1" i="0" dirty="0">
                          <a:solidFill>
                            <a:srgbClr val="FF3860"/>
                          </a:solidFill>
                          <a:latin typeface="Muli" pitchFamily="2" charset="77"/>
                        </a:rPr>
                        <a:t>Challenge Words</a:t>
                      </a:r>
                    </a:p>
                    <a:p>
                      <a:endParaRPr lang="en-GB" sz="1400" baseline="0" dirty="0">
                        <a:latin typeface="Muli" pitchFamily="2" charset="77"/>
                      </a:endParaRPr>
                    </a:p>
                    <a:p>
                      <a:r>
                        <a:rPr lang="en-GB" sz="1400" baseline="0" dirty="0">
                          <a:latin typeface="Muli" pitchFamily="2" charset="77"/>
                        </a:rPr>
                        <a:t>Name:</a:t>
                      </a:r>
                      <a:endParaRPr lang="en-GB" sz="1400" dirty="0">
                        <a:latin typeface="Muli" pitchFamily="2" charset="77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33917">
                <a:tc>
                  <a:txBody>
                    <a:bodyPr/>
                    <a:lstStyle/>
                    <a:p>
                      <a:r>
                        <a:rPr lang="en-GB" sz="1400" b="0" i="0" dirty="0">
                          <a:latin typeface="Muli" pitchFamily="2" charset="77"/>
                        </a:rPr>
                        <a:t>List: 18</a:t>
                      </a:r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6" name="TextBox 5"/>
          <p:cNvSpPr txBox="1"/>
          <p:nvPr/>
        </p:nvSpPr>
        <p:spPr>
          <a:xfrm>
            <a:off x="3396343" y="1786602"/>
            <a:ext cx="8632372" cy="50246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GB" dirty="0">
                <a:latin typeface="OpenDyslexicAlta" pitchFamily="2" charset="77"/>
                <a:ea typeface="OpenDyslexic" charset="0"/>
                <a:cs typeface="OpenDyslexic" charset="0"/>
              </a:rPr>
              <a:t>Albert the _________ archaeologist found an _________ artefact hidden below the surface of the soil of the school playground.   Using his __________ he uncovered a strange __________ and some words written in a _________ language. </a:t>
            </a:r>
          </a:p>
          <a:p>
            <a:pPr>
              <a:lnSpc>
                <a:spcPct val="150000"/>
              </a:lnSpc>
            </a:pPr>
            <a:endParaRPr lang="en-GB" dirty="0">
              <a:latin typeface="OpenDyslexicAlta" pitchFamily="2" charset="77"/>
              <a:ea typeface="OpenDyslexic" charset="0"/>
              <a:cs typeface="OpenDyslexic" charset="0"/>
            </a:endParaRPr>
          </a:p>
          <a:p>
            <a:pPr>
              <a:lnSpc>
                <a:spcPct val="150000"/>
              </a:lnSpc>
            </a:pPr>
            <a:r>
              <a:rPr lang="en-GB" dirty="0">
                <a:latin typeface="OpenDyslexicAlta" pitchFamily="2" charset="77"/>
                <a:ea typeface="OpenDyslexic" charset="0"/>
                <a:cs typeface="OpenDyslexic" charset="0"/>
              </a:rPr>
              <a:t>Albert tried to read it out loud but the ______________ was difficult.  He was shy and __________ around his classmates.  They would make fun of him and ___________ his archaeological finds.  </a:t>
            </a:r>
          </a:p>
          <a:p>
            <a:pPr>
              <a:lnSpc>
                <a:spcPct val="150000"/>
              </a:lnSpc>
            </a:pPr>
            <a:endParaRPr lang="en-GB" dirty="0">
              <a:latin typeface="OpenDyslexicAlta" pitchFamily="2" charset="77"/>
              <a:ea typeface="OpenDyslexic" charset="0"/>
              <a:cs typeface="OpenDyslexic" charset="0"/>
            </a:endParaRPr>
          </a:p>
          <a:p>
            <a:pPr>
              <a:lnSpc>
                <a:spcPct val="150000"/>
              </a:lnSpc>
            </a:pPr>
            <a:r>
              <a:rPr lang="en-GB" dirty="0">
                <a:latin typeface="OpenDyslexicAlta" pitchFamily="2" charset="77"/>
                <a:ea typeface="OpenDyslexic" charset="0"/>
                <a:cs typeface="OpenDyslexic" charset="0"/>
              </a:rPr>
              <a:t>“___________!” he thought to himself as he turned the artefact over in his hands.  “I’ll be rich.  I could buy a _______ perhaps or a super car!”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3537857" y="1392396"/>
            <a:ext cx="8175171" cy="338554"/>
          </a:xfrm>
          <a:prstGeom prst="rect">
            <a:avLst/>
          </a:prstGeom>
          <a:solidFill>
            <a:srgbClr val="D883FF"/>
          </a:solidFill>
          <a:ln>
            <a:solidFill>
              <a:srgbClr val="D883FF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1600" dirty="0">
                <a:latin typeface="OpenDyslexicAlta" pitchFamily="2" charset="77"/>
                <a:ea typeface="OpenDyslexic" charset="0"/>
                <a:cs typeface="OpenDyslexic" charset="0"/>
              </a:rPr>
              <a:t>Insert your spellings into the story so that it makes sense. </a:t>
            </a:r>
          </a:p>
        </p:txBody>
      </p:sp>
    </p:spTree>
    <p:extLst>
      <p:ext uri="{BB962C8B-B14F-4D97-AF65-F5344CB8AC3E}">
        <p14:creationId xmlns:p14="http://schemas.microsoft.com/office/powerpoint/2010/main" val="829814742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/>
          <p:cNvGraphicFramePr>
            <a:graphicFrameLocks noGrp="1"/>
          </p:cNvGraphicFramePr>
          <p:nvPr/>
        </p:nvGraphicFramePr>
        <p:xfrm>
          <a:off x="508000" y="1600196"/>
          <a:ext cx="2787650" cy="50292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7876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Spellings</a:t>
                      </a:r>
                    </a:p>
                  </a:txBody>
                  <a:tcPr>
                    <a:solidFill>
                      <a:srgbClr val="D883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ancient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science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species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efficient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deficient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glacier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scientists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sufficient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emergencies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inefficient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</a:tbl>
          </a:graphicData>
        </a:graphic>
      </p:graphicFrame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93487881"/>
              </p:ext>
            </p:extLst>
          </p:nvPr>
        </p:nvGraphicFramePr>
        <p:xfrm>
          <a:off x="508000" y="325966"/>
          <a:ext cx="9055100" cy="86783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16503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789006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433917">
                <a:tc>
                  <a:txBody>
                    <a:bodyPr/>
                    <a:lstStyle/>
                    <a:p>
                      <a:r>
                        <a:rPr lang="en-GB" sz="1400" b="0" i="0" dirty="0">
                          <a:latin typeface="Muli" pitchFamily="2" charset="77"/>
                        </a:rPr>
                        <a:t>Stage: 5</a:t>
                      </a:r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b="0" i="0" baseline="0" dirty="0">
                          <a:solidFill>
                            <a:schemeClr val="tx1"/>
                          </a:solidFill>
                          <a:latin typeface="Muli" pitchFamily="2" charset="77"/>
                        </a:rPr>
                        <a:t> Words spelled with ’</a:t>
                      </a:r>
                      <a:r>
                        <a:rPr lang="en-GB" sz="1400" baseline="0" dirty="0" err="1">
                          <a:solidFill>
                            <a:schemeClr val="tx1"/>
                          </a:solidFill>
                          <a:latin typeface="Muli" pitchFamily="2" charset="77"/>
                        </a:rPr>
                        <a:t>ie</a:t>
                      </a:r>
                      <a:r>
                        <a:rPr lang="en-GB" sz="1400" baseline="0" dirty="0">
                          <a:solidFill>
                            <a:schemeClr val="tx1"/>
                          </a:solidFill>
                          <a:latin typeface="Muli" pitchFamily="2" charset="77"/>
                        </a:rPr>
                        <a:t>’ after c.</a:t>
                      </a:r>
                    </a:p>
                    <a:p>
                      <a:endParaRPr lang="en-GB" sz="1400" baseline="0" dirty="0">
                        <a:latin typeface="Muli" pitchFamily="2" charset="77"/>
                      </a:endParaRPr>
                    </a:p>
                    <a:p>
                      <a:r>
                        <a:rPr lang="en-GB" sz="1400" baseline="0" dirty="0">
                          <a:latin typeface="Muli" pitchFamily="2" charset="77"/>
                        </a:rPr>
                        <a:t>Name:</a:t>
                      </a:r>
                      <a:endParaRPr lang="en-GB" sz="1400" dirty="0">
                        <a:latin typeface="Muli" pitchFamily="2" charset="77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33917">
                <a:tc>
                  <a:txBody>
                    <a:bodyPr/>
                    <a:lstStyle/>
                    <a:p>
                      <a:r>
                        <a:rPr lang="en-GB" sz="1400" b="0" i="0" dirty="0">
                          <a:latin typeface="Muli" pitchFamily="2" charset="77"/>
                        </a:rPr>
                        <a:t>List: 19</a:t>
                      </a:r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6" name="Rounded Rectangle 5"/>
          <p:cNvSpPr/>
          <p:nvPr/>
        </p:nvSpPr>
        <p:spPr>
          <a:xfrm>
            <a:off x="3477295" y="2098461"/>
            <a:ext cx="1378039" cy="821032"/>
          </a:xfrm>
          <a:prstGeom prst="roundRect">
            <a:avLst/>
          </a:prstGeom>
          <a:solidFill>
            <a:srgbClr val="D883FF">
              <a:alpha val="3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Muli" pitchFamily="2" charset="77"/>
            </a:endParaRPr>
          </a:p>
        </p:txBody>
      </p:sp>
      <p:sp>
        <p:nvSpPr>
          <p:cNvPr id="7" name="Rounded Rectangle 6"/>
          <p:cNvSpPr/>
          <p:nvPr/>
        </p:nvSpPr>
        <p:spPr>
          <a:xfrm>
            <a:off x="5149399" y="2093790"/>
            <a:ext cx="6673403" cy="821032"/>
          </a:xfrm>
          <a:prstGeom prst="roundRect">
            <a:avLst/>
          </a:prstGeom>
          <a:solidFill>
            <a:srgbClr val="D883FF">
              <a:alpha val="3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Muli" pitchFamily="2" charset="77"/>
            </a:endParaRPr>
          </a:p>
        </p:txBody>
      </p:sp>
      <p:sp>
        <p:nvSpPr>
          <p:cNvPr id="8" name="Rounded Rectangle 7"/>
          <p:cNvSpPr/>
          <p:nvPr/>
        </p:nvSpPr>
        <p:spPr>
          <a:xfrm>
            <a:off x="3477295" y="3037819"/>
            <a:ext cx="1378039" cy="821032"/>
          </a:xfrm>
          <a:prstGeom prst="roundRect">
            <a:avLst/>
          </a:prstGeom>
          <a:solidFill>
            <a:srgbClr val="D883FF">
              <a:alpha val="3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Muli" pitchFamily="2" charset="77"/>
            </a:endParaRPr>
          </a:p>
        </p:txBody>
      </p:sp>
      <p:sp>
        <p:nvSpPr>
          <p:cNvPr id="9" name="Rounded Rectangle 8"/>
          <p:cNvSpPr/>
          <p:nvPr/>
        </p:nvSpPr>
        <p:spPr>
          <a:xfrm>
            <a:off x="5149400" y="3034705"/>
            <a:ext cx="6673403" cy="821032"/>
          </a:xfrm>
          <a:prstGeom prst="roundRect">
            <a:avLst/>
          </a:prstGeom>
          <a:solidFill>
            <a:srgbClr val="D883FF">
              <a:alpha val="3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Muli" pitchFamily="2" charset="77"/>
            </a:endParaRPr>
          </a:p>
        </p:txBody>
      </p:sp>
      <p:sp>
        <p:nvSpPr>
          <p:cNvPr id="10" name="Rounded Rectangle 9"/>
          <p:cNvSpPr/>
          <p:nvPr/>
        </p:nvSpPr>
        <p:spPr>
          <a:xfrm>
            <a:off x="3477296" y="3977177"/>
            <a:ext cx="1378039" cy="821032"/>
          </a:xfrm>
          <a:prstGeom prst="roundRect">
            <a:avLst/>
          </a:prstGeom>
          <a:solidFill>
            <a:srgbClr val="D883FF">
              <a:alpha val="3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Muli" pitchFamily="2" charset="77"/>
            </a:endParaRPr>
          </a:p>
        </p:txBody>
      </p:sp>
      <p:sp>
        <p:nvSpPr>
          <p:cNvPr id="11" name="Rounded Rectangle 10"/>
          <p:cNvSpPr/>
          <p:nvPr/>
        </p:nvSpPr>
        <p:spPr>
          <a:xfrm>
            <a:off x="5149402" y="3955405"/>
            <a:ext cx="6673403" cy="821032"/>
          </a:xfrm>
          <a:prstGeom prst="roundRect">
            <a:avLst/>
          </a:prstGeom>
          <a:solidFill>
            <a:srgbClr val="D883FF">
              <a:alpha val="3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Muli" pitchFamily="2" charset="77"/>
            </a:endParaRPr>
          </a:p>
        </p:txBody>
      </p:sp>
      <p:sp>
        <p:nvSpPr>
          <p:cNvPr id="12" name="Rounded Rectangle 11"/>
          <p:cNvSpPr/>
          <p:nvPr/>
        </p:nvSpPr>
        <p:spPr>
          <a:xfrm>
            <a:off x="3477296" y="4916535"/>
            <a:ext cx="1378039" cy="821032"/>
          </a:xfrm>
          <a:prstGeom prst="roundRect">
            <a:avLst/>
          </a:prstGeom>
          <a:solidFill>
            <a:srgbClr val="D883FF">
              <a:alpha val="3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Muli" pitchFamily="2" charset="77"/>
            </a:endParaRPr>
          </a:p>
        </p:txBody>
      </p:sp>
      <p:sp>
        <p:nvSpPr>
          <p:cNvPr id="13" name="Rounded Rectangle 12"/>
          <p:cNvSpPr/>
          <p:nvPr/>
        </p:nvSpPr>
        <p:spPr>
          <a:xfrm>
            <a:off x="5149399" y="4906444"/>
            <a:ext cx="6673403" cy="821032"/>
          </a:xfrm>
          <a:prstGeom prst="roundRect">
            <a:avLst/>
          </a:prstGeom>
          <a:solidFill>
            <a:srgbClr val="D883FF">
              <a:alpha val="3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Muli" pitchFamily="2" charset="77"/>
            </a:endParaRPr>
          </a:p>
        </p:txBody>
      </p:sp>
      <p:sp>
        <p:nvSpPr>
          <p:cNvPr id="14" name="Rounded Rectangle 13"/>
          <p:cNvSpPr/>
          <p:nvPr/>
        </p:nvSpPr>
        <p:spPr>
          <a:xfrm>
            <a:off x="3477296" y="5830136"/>
            <a:ext cx="1378039" cy="821032"/>
          </a:xfrm>
          <a:prstGeom prst="roundRect">
            <a:avLst/>
          </a:prstGeom>
          <a:solidFill>
            <a:srgbClr val="D883FF">
              <a:alpha val="3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Muli" pitchFamily="2" charset="77"/>
            </a:endParaRPr>
          </a:p>
        </p:txBody>
      </p:sp>
      <p:sp>
        <p:nvSpPr>
          <p:cNvPr id="15" name="Rounded Rectangle 14"/>
          <p:cNvSpPr/>
          <p:nvPr/>
        </p:nvSpPr>
        <p:spPr>
          <a:xfrm>
            <a:off x="5149403" y="5830136"/>
            <a:ext cx="6673403" cy="821032"/>
          </a:xfrm>
          <a:prstGeom prst="roundRect">
            <a:avLst/>
          </a:prstGeom>
          <a:solidFill>
            <a:srgbClr val="D883FF">
              <a:alpha val="3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Muli" pitchFamily="2" charset="77"/>
            </a:endParaRPr>
          </a:p>
        </p:txBody>
      </p:sp>
      <p:cxnSp>
        <p:nvCxnSpPr>
          <p:cNvPr id="16" name="Straight Connector 15"/>
          <p:cNvCxnSpPr>
            <a:stCxn id="21" idx="3"/>
            <a:endCxn id="22" idx="1"/>
          </p:cNvCxnSpPr>
          <p:nvPr/>
        </p:nvCxnSpPr>
        <p:spPr>
          <a:xfrm>
            <a:off x="4855335" y="6240652"/>
            <a:ext cx="294068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TextBox 16"/>
          <p:cNvSpPr txBox="1"/>
          <p:nvPr/>
        </p:nvSpPr>
        <p:spPr>
          <a:xfrm>
            <a:off x="3566912" y="1862799"/>
            <a:ext cx="1181734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400" dirty="0">
                <a:latin typeface="OpenDyslexicAlta" pitchFamily="2" charset="77"/>
                <a:ea typeface="OpenDyslexic" charset="0"/>
                <a:cs typeface="OpenDyslexic" charset="0"/>
              </a:rPr>
              <a:t>Your word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7474389" y="1862799"/>
            <a:ext cx="1596912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400" dirty="0">
                <a:latin typeface="OpenDyslexicAlta" pitchFamily="2" charset="77"/>
                <a:ea typeface="OpenDyslexic" charset="0"/>
                <a:cs typeface="OpenDyslexic" charset="0"/>
              </a:rPr>
              <a:t>Your definition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4855334" y="1313540"/>
            <a:ext cx="552070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400" dirty="0">
                <a:latin typeface="OpenDyslexicAlta" pitchFamily="2" charset="77"/>
                <a:ea typeface="OpenDyslexic" charset="0"/>
                <a:cs typeface="OpenDyslexic" charset="0"/>
              </a:rPr>
              <a:t>Use a dictionary to find out what your spellings mean.  </a:t>
            </a:r>
          </a:p>
          <a:p>
            <a:pPr algn="ctr"/>
            <a:r>
              <a:rPr lang="en-GB" sz="1400" dirty="0">
                <a:latin typeface="OpenDyslexicAlta" pitchFamily="2" charset="77"/>
                <a:ea typeface="OpenDyslexic" charset="0"/>
                <a:cs typeface="OpenDyslexic" charset="0"/>
              </a:rPr>
              <a:t>Create your own definition for 5 of your words. </a:t>
            </a:r>
          </a:p>
        </p:txBody>
      </p:sp>
      <p:cxnSp>
        <p:nvCxnSpPr>
          <p:cNvPr id="20" name="Straight Connector 19"/>
          <p:cNvCxnSpPr/>
          <p:nvPr/>
        </p:nvCxnSpPr>
        <p:spPr>
          <a:xfrm>
            <a:off x="4855331" y="5337137"/>
            <a:ext cx="294068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20"/>
          <p:cNvCxnSpPr/>
          <p:nvPr/>
        </p:nvCxnSpPr>
        <p:spPr>
          <a:xfrm>
            <a:off x="4855331" y="4346538"/>
            <a:ext cx="294068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Straight Connector 21"/>
          <p:cNvCxnSpPr/>
          <p:nvPr/>
        </p:nvCxnSpPr>
        <p:spPr>
          <a:xfrm>
            <a:off x="4834322" y="2512642"/>
            <a:ext cx="294068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Straight Connector 22"/>
          <p:cNvCxnSpPr/>
          <p:nvPr/>
        </p:nvCxnSpPr>
        <p:spPr>
          <a:xfrm>
            <a:off x="4855331" y="3445221"/>
            <a:ext cx="294068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099682602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99778433"/>
              </p:ext>
            </p:extLst>
          </p:nvPr>
        </p:nvGraphicFramePr>
        <p:xfrm>
          <a:off x="508000" y="1600196"/>
          <a:ext cx="2787650" cy="50292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7876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Spellings</a:t>
                      </a:r>
                    </a:p>
                  </a:txBody>
                  <a:tcPr>
                    <a:solidFill>
                      <a:srgbClr val="D883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deceive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conceive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receive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perceive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receipt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protein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caffeine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seize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either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neither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</a:tbl>
          </a:graphicData>
        </a:graphic>
      </p:graphicFrame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32324221"/>
              </p:ext>
            </p:extLst>
          </p:nvPr>
        </p:nvGraphicFramePr>
        <p:xfrm>
          <a:off x="508000" y="325966"/>
          <a:ext cx="9055100" cy="94488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16503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789006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433917">
                <a:tc>
                  <a:txBody>
                    <a:bodyPr/>
                    <a:lstStyle/>
                    <a:p>
                      <a:r>
                        <a:rPr lang="en-GB" sz="1400" b="0" i="0" dirty="0">
                          <a:latin typeface="Muli" pitchFamily="2" charset="77"/>
                        </a:rPr>
                        <a:t>Stage: 5</a:t>
                      </a:r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b="0" i="0" baseline="0" dirty="0">
                          <a:latin typeface="Muli" pitchFamily="2" charset="77"/>
                        </a:rPr>
                        <a:t>Words with the ‘</a:t>
                      </a:r>
                      <a:r>
                        <a:rPr lang="en-GB" sz="1400" baseline="0" dirty="0" err="1">
                          <a:latin typeface="Muli" pitchFamily="2" charset="77"/>
                        </a:rPr>
                        <a:t>ee</a:t>
                      </a:r>
                      <a:r>
                        <a:rPr lang="en-GB" sz="1400" baseline="0" dirty="0">
                          <a:latin typeface="Muli" pitchFamily="2" charset="77"/>
                        </a:rPr>
                        <a:t>’ sound spelt </a:t>
                      </a:r>
                      <a:r>
                        <a:rPr lang="en-GB" sz="1400" baseline="0" dirty="0" err="1">
                          <a:latin typeface="Muli" pitchFamily="2" charset="77"/>
                        </a:rPr>
                        <a:t>ei</a:t>
                      </a:r>
                      <a:r>
                        <a:rPr lang="en-GB" sz="1400" baseline="0" dirty="0">
                          <a:latin typeface="Muli" pitchFamily="2" charset="77"/>
                        </a:rPr>
                        <a:t> after c. The ‘i before e except after c’ rule applies to words where the sound spelled by </a:t>
                      </a:r>
                      <a:r>
                        <a:rPr lang="en-GB" sz="1400" baseline="0" dirty="0" err="1">
                          <a:latin typeface="Muli" pitchFamily="2" charset="77"/>
                        </a:rPr>
                        <a:t>ei</a:t>
                      </a:r>
                      <a:r>
                        <a:rPr lang="en-GB" sz="1400" baseline="0" dirty="0">
                          <a:latin typeface="Muli" pitchFamily="2" charset="77"/>
                        </a:rPr>
                        <a:t> is /</a:t>
                      </a:r>
                      <a:r>
                        <a:rPr lang="en-GB" sz="1400" baseline="0" dirty="0" err="1">
                          <a:latin typeface="Muli" pitchFamily="2" charset="77"/>
                        </a:rPr>
                        <a:t>ee</a:t>
                      </a:r>
                      <a:r>
                        <a:rPr lang="en-GB" sz="1400" baseline="0" dirty="0">
                          <a:latin typeface="Muli" pitchFamily="2" charset="77"/>
                        </a:rPr>
                        <a:t>/  However there are exceptions.</a:t>
                      </a:r>
                      <a:br>
                        <a:rPr lang="en-GB" sz="1400" baseline="0" dirty="0">
                          <a:latin typeface="Muli" pitchFamily="2" charset="77"/>
                        </a:rPr>
                      </a:br>
                      <a:endParaRPr lang="en-GB" sz="1400" baseline="0" dirty="0">
                        <a:latin typeface="Muli" pitchFamily="2" charset="77"/>
                      </a:endParaRPr>
                    </a:p>
                    <a:p>
                      <a:r>
                        <a:rPr lang="en-GB" sz="1400" baseline="0" dirty="0">
                          <a:latin typeface="Muli" pitchFamily="2" charset="77"/>
                        </a:rPr>
                        <a:t>Name:</a:t>
                      </a:r>
                      <a:endParaRPr lang="en-GB" sz="1400" dirty="0">
                        <a:latin typeface="Muli" pitchFamily="2" charset="77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33917">
                <a:tc>
                  <a:txBody>
                    <a:bodyPr/>
                    <a:lstStyle/>
                    <a:p>
                      <a:r>
                        <a:rPr lang="en-GB" sz="1400" b="0" i="0" dirty="0">
                          <a:latin typeface="Muli" pitchFamily="2" charset="77"/>
                        </a:rPr>
                        <a:t>List: 20</a:t>
                      </a:r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05244180"/>
              </p:ext>
            </p:extLst>
          </p:nvPr>
        </p:nvGraphicFramePr>
        <p:xfrm>
          <a:off x="4223658" y="1432845"/>
          <a:ext cx="7032173" cy="4665220"/>
        </p:xfrm>
        <a:graphic>
          <a:graphicData uri="http://schemas.openxmlformats.org/drawingml/2006/table">
            <a:tbl>
              <a:tblPr firstRow="1" firstCol="1" bandRow="1">
                <a:tableStyleId>{5940675A-B579-460E-94D1-54222C63F5DA}</a:tableStyleId>
              </a:tblPr>
              <a:tblGrid>
                <a:gridCol w="44765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4765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39816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442754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440796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447652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440308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440308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440308">
                  <a:extLst>
                    <a:ext uri="{9D8B030D-6E8A-4147-A177-3AD203B41FA5}">
                      <a16:colId xmlns:a16="http://schemas.microsoft.com/office/drawing/2014/main" val="20008"/>
                    </a:ext>
                  </a:extLst>
                </a:gridCol>
                <a:gridCol w="440308">
                  <a:extLst>
                    <a:ext uri="{9D8B030D-6E8A-4147-A177-3AD203B41FA5}">
                      <a16:colId xmlns:a16="http://schemas.microsoft.com/office/drawing/2014/main" val="20009"/>
                    </a:ext>
                  </a:extLst>
                </a:gridCol>
                <a:gridCol w="440308">
                  <a:extLst>
                    <a:ext uri="{9D8B030D-6E8A-4147-A177-3AD203B41FA5}">
                      <a16:colId xmlns:a16="http://schemas.microsoft.com/office/drawing/2014/main" val="20010"/>
                    </a:ext>
                  </a:extLst>
                </a:gridCol>
                <a:gridCol w="448143">
                  <a:extLst>
                    <a:ext uri="{9D8B030D-6E8A-4147-A177-3AD203B41FA5}">
                      <a16:colId xmlns:a16="http://schemas.microsoft.com/office/drawing/2014/main" val="20011"/>
                    </a:ext>
                  </a:extLst>
                </a:gridCol>
                <a:gridCol w="429042">
                  <a:extLst>
                    <a:ext uri="{9D8B030D-6E8A-4147-A177-3AD203B41FA5}">
                      <a16:colId xmlns:a16="http://schemas.microsoft.com/office/drawing/2014/main" val="20012"/>
                    </a:ext>
                  </a:extLst>
                </a:gridCol>
                <a:gridCol w="429042">
                  <a:extLst>
                    <a:ext uri="{9D8B030D-6E8A-4147-A177-3AD203B41FA5}">
                      <a16:colId xmlns:a16="http://schemas.microsoft.com/office/drawing/2014/main" val="20013"/>
                    </a:ext>
                  </a:extLst>
                </a:gridCol>
                <a:gridCol w="429042">
                  <a:extLst>
                    <a:ext uri="{9D8B030D-6E8A-4147-A177-3AD203B41FA5}">
                      <a16:colId xmlns:a16="http://schemas.microsoft.com/office/drawing/2014/main" val="20014"/>
                    </a:ext>
                  </a:extLst>
                </a:gridCol>
                <a:gridCol w="429042">
                  <a:extLst>
                    <a:ext uri="{9D8B030D-6E8A-4147-A177-3AD203B41FA5}">
                      <a16:colId xmlns:a16="http://schemas.microsoft.com/office/drawing/2014/main" val="20015"/>
                    </a:ext>
                  </a:extLst>
                </a:gridCol>
              </a:tblGrid>
              <a:tr h="466522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a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m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l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d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t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 err="1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i</a:t>
                      </a:r>
                      <a:endParaRPr lang="en-GB" sz="24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a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b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 err="1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i</a:t>
                      </a:r>
                      <a:endParaRPr lang="en-GB" sz="24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a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l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j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a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j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66522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b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n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r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m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y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t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u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c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a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f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f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e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 err="1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i</a:t>
                      </a:r>
                      <a:endParaRPr lang="en-GB" sz="24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n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e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a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66522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w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q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q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w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d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g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f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 err="1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i</a:t>
                      </a:r>
                      <a:endParaRPr lang="en-GB" sz="24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o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a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s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d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r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v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b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66522"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r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e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t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y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e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h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e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r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c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e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 err="1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i</a:t>
                      </a:r>
                      <a:endParaRPr lang="en-GB" sz="24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v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e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r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n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66522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u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c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o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n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c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e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 err="1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i</a:t>
                      </a:r>
                      <a:endParaRPr lang="en-GB" sz="24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v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e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d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 err="1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i</a:t>
                      </a:r>
                      <a:endParaRPr lang="en-GB" sz="24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h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g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c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e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e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66522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 err="1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i</a:t>
                      </a:r>
                      <a:endParaRPr lang="en-GB" sz="24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o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e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e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d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b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d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c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s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t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j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t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e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w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 err="1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i</a:t>
                      </a:r>
                      <a:endParaRPr lang="en-GB" sz="24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66522"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a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s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t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d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 err="1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i</a:t>
                      </a:r>
                      <a:endParaRPr lang="en-GB" sz="24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j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v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n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e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a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h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k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y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 err="1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i</a:t>
                      </a:r>
                      <a:endParaRPr lang="en-GB" sz="24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q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t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466522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f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g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h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j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v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k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l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m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 err="1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i</a:t>
                      </a:r>
                      <a:endParaRPr lang="en-GB" sz="24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e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l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u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m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h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466522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k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l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z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s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e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 err="1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i</a:t>
                      </a:r>
                      <a:endParaRPr lang="en-GB" sz="24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z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e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v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o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r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z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 err="1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i</a:t>
                      </a:r>
                      <a:endParaRPr lang="en-GB" sz="24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t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n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e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466522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c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v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b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n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r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o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t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e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 err="1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i</a:t>
                      </a:r>
                      <a:endParaRPr lang="en-GB" sz="24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n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x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c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v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b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r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</a:tbl>
          </a:graphicData>
        </a:graphic>
      </p:graphicFrame>
      <p:sp>
        <p:nvSpPr>
          <p:cNvPr id="7" name="TextBox 6"/>
          <p:cNvSpPr txBox="1"/>
          <p:nvPr/>
        </p:nvSpPr>
        <p:spPr>
          <a:xfrm>
            <a:off x="4580371" y="6260064"/>
            <a:ext cx="791670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OpenDyslexicAlta" pitchFamily="2" charset="77"/>
                <a:ea typeface="OpenDyslexic" charset="0"/>
                <a:cs typeface="OpenDyslexic" charset="0"/>
              </a:rPr>
              <a:t>Can you find your spellings hidden in this word search?</a:t>
            </a:r>
          </a:p>
        </p:txBody>
      </p:sp>
    </p:spTree>
    <p:extLst>
      <p:ext uri="{BB962C8B-B14F-4D97-AF65-F5344CB8AC3E}">
        <p14:creationId xmlns:p14="http://schemas.microsoft.com/office/powerpoint/2010/main" val="579322463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/>
          <p:cNvGraphicFramePr>
            <a:graphicFrameLocks noGrp="1"/>
          </p:cNvGraphicFramePr>
          <p:nvPr/>
        </p:nvGraphicFramePr>
        <p:xfrm>
          <a:off x="508000" y="1600196"/>
          <a:ext cx="2787650" cy="50292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7876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Spellings</a:t>
                      </a:r>
                    </a:p>
                  </a:txBody>
                  <a:tcPr>
                    <a:solidFill>
                      <a:srgbClr val="D883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bought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fought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thought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ought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sought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nought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brought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wrought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afterthought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thoughtfulness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</a:tbl>
          </a:graphicData>
        </a:graphic>
      </p:graphicFrame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78019251"/>
              </p:ext>
            </p:extLst>
          </p:nvPr>
        </p:nvGraphicFramePr>
        <p:xfrm>
          <a:off x="508000" y="325966"/>
          <a:ext cx="9055100" cy="86783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16503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789006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433917">
                <a:tc>
                  <a:txBody>
                    <a:bodyPr/>
                    <a:lstStyle/>
                    <a:p>
                      <a:r>
                        <a:rPr lang="en-GB" sz="1400" b="0" i="0" dirty="0">
                          <a:latin typeface="Muli" pitchFamily="2" charset="77"/>
                        </a:rPr>
                        <a:t>Stage: 5</a:t>
                      </a:r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b="0" i="0" baseline="0" dirty="0">
                          <a:latin typeface="Muli" pitchFamily="2" charset="77"/>
                        </a:rPr>
                        <a:t>Words containing the letter string ‘</a:t>
                      </a:r>
                      <a:r>
                        <a:rPr lang="en-GB" sz="1400" baseline="0" dirty="0" err="1">
                          <a:latin typeface="Muli" pitchFamily="2" charset="77"/>
                        </a:rPr>
                        <a:t>ough</a:t>
                      </a:r>
                      <a:r>
                        <a:rPr lang="en-GB" sz="1400" baseline="0" dirty="0">
                          <a:latin typeface="Muli" pitchFamily="2" charset="77"/>
                        </a:rPr>
                        <a:t>’ where the sound is /aw/.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400" baseline="0" dirty="0">
                        <a:latin typeface="Muli" pitchFamily="2" charset="77"/>
                      </a:endParaRPr>
                    </a:p>
                    <a:p>
                      <a:r>
                        <a:rPr lang="en-GB" sz="1400" baseline="0" dirty="0">
                          <a:latin typeface="Muli" pitchFamily="2" charset="77"/>
                        </a:rPr>
                        <a:t>Name:</a:t>
                      </a:r>
                      <a:endParaRPr lang="en-GB" sz="1400" dirty="0">
                        <a:latin typeface="Muli" pitchFamily="2" charset="77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33917">
                <a:tc>
                  <a:txBody>
                    <a:bodyPr/>
                    <a:lstStyle/>
                    <a:p>
                      <a:r>
                        <a:rPr lang="en-GB" sz="1400" b="0" i="0" dirty="0">
                          <a:latin typeface="Muli" pitchFamily="2" charset="77"/>
                        </a:rPr>
                        <a:t>List: 21</a:t>
                      </a:r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7" name="TextBox 6"/>
          <p:cNvSpPr txBox="1"/>
          <p:nvPr/>
        </p:nvSpPr>
        <p:spPr>
          <a:xfrm>
            <a:off x="3471334" y="1591727"/>
            <a:ext cx="8991600" cy="59246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u="sng" dirty="0">
                <a:latin typeface="OpenDyslexicAlta" pitchFamily="2" charset="77"/>
                <a:ea typeface="OpenDyslexic" charset="0"/>
                <a:cs typeface="OpenDyslexic" charset="0"/>
              </a:rPr>
              <a:t>Write the correct spelling into each sentence. </a:t>
            </a:r>
          </a:p>
          <a:p>
            <a:r>
              <a:rPr lang="en-GB" dirty="0">
                <a:latin typeface="OpenDyslexicAlta" pitchFamily="2" charset="77"/>
                <a:ea typeface="OpenDyslexic" charset="0"/>
                <a:cs typeface="OpenDyslexic" charset="0"/>
              </a:rPr>
              <a:t> </a:t>
            </a:r>
          </a:p>
          <a:p>
            <a:r>
              <a:rPr lang="en-GB" sz="1700" dirty="0">
                <a:latin typeface="OpenDyslexicAlta" pitchFamily="2" charset="77"/>
                <a:ea typeface="OpenDyslexic" charset="0"/>
                <a:cs typeface="OpenDyslexic" charset="0"/>
              </a:rPr>
              <a:t>The opposing armies ________ over the disputed territory. </a:t>
            </a:r>
          </a:p>
          <a:p>
            <a:endParaRPr lang="en-GB" sz="1700" dirty="0">
              <a:latin typeface="OpenDyslexicAlta" pitchFamily="2" charset="77"/>
              <a:ea typeface="OpenDyslexic" charset="0"/>
              <a:cs typeface="OpenDyslexic" charset="0"/>
            </a:endParaRPr>
          </a:p>
          <a:p>
            <a:r>
              <a:rPr lang="en-GB" sz="1700" dirty="0">
                <a:latin typeface="OpenDyslexicAlta" pitchFamily="2" charset="77"/>
                <a:ea typeface="OpenDyslexic" charset="0"/>
                <a:cs typeface="OpenDyslexic" charset="0"/>
              </a:rPr>
              <a:t>The teacher _______ some cakes and _________ them to school.</a:t>
            </a:r>
          </a:p>
          <a:p>
            <a:endParaRPr lang="en-GB" sz="1700" dirty="0">
              <a:latin typeface="OpenDyslexicAlta" pitchFamily="2" charset="77"/>
              <a:ea typeface="OpenDyslexic" charset="0"/>
              <a:cs typeface="OpenDyslexic" charset="0"/>
            </a:endParaRPr>
          </a:p>
          <a:p>
            <a:r>
              <a:rPr lang="en-GB" sz="1700" dirty="0">
                <a:latin typeface="OpenDyslexicAlta" pitchFamily="2" charset="77"/>
                <a:ea typeface="OpenDyslexic" charset="0"/>
                <a:cs typeface="OpenDyslexic" charset="0"/>
              </a:rPr>
              <a:t>I ________ the test was difficult. I couldn’t answer all of the questions.</a:t>
            </a:r>
          </a:p>
          <a:p>
            <a:endParaRPr lang="en-GB" sz="1700" dirty="0">
              <a:latin typeface="OpenDyslexicAlta" pitchFamily="2" charset="77"/>
              <a:ea typeface="OpenDyslexic" charset="0"/>
              <a:cs typeface="OpenDyslexic" charset="0"/>
            </a:endParaRPr>
          </a:p>
          <a:p>
            <a:r>
              <a:rPr lang="en-GB" sz="1700" dirty="0">
                <a:latin typeface="OpenDyslexicAlta" pitchFamily="2" charset="77"/>
                <a:ea typeface="OpenDyslexic" charset="0"/>
                <a:cs typeface="OpenDyslexic" charset="0"/>
              </a:rPr>
              <a:t>Starting to panic, Monty ________ an escape route. </a:t>
            </a:r>
          </a:p>
          <a:p>
            <a:endParaRPr lang="en-GB" sz="1700" dirty="0">
              <a:latin typeface="OpenDyslexicAlta" pitchFamily="2" charset="77"/>
              <a:ea typeface="OpenDyslexic" charset="0"/>
              <a:cs typeface="OpenDyslexic" charset="0"/>
            </a:endParaRPr>
          </a:p>
          <a:p>
            <a:r>
              <a:rPr lang="en-GB" sz="1700" dirty="0">
                <a:latin typeface="OpenDyslexicAlta" pitchFamily="2" charset="77"/>
                <a:ea typeface="OpenDyslexic" charset="0"/>
                <a:cs typeface="OpenDyslexic" charset="0"/>
              </a:rPr>
              <a:t>I remembered, almost as an ______________ to feed the cat.</a:t>
            </a:r>
          </a:p>
          <a:p>
            <a:endParaRPr lang="en-GB" sz="1700" dirty="0">
              <a:latin typeface="OpenDyslexicAlta" pitchFamily="2" charset="77"/>
              <a:ea typeface="OpenDyslexic" charset="0"/>
              <a:cs typeface="OpenDyslexic" charset="0"/>
            </a:endParaRPr>
          </a:p>
          <a:p>
            <a:r>
              <a:rPr lang="en-GB" sz="1700" dirty="0">
                <a:latin typeface="OpenDyslexicAlta" pitchFamily="2" charset="77"/>
                <a:ea typeface="OpenDyslexic" charset="0"/>
                <a:cs typeface="OpenDyslexic" charset="0"/>
              </a:rPr>
              <a:t>___________ is equal to zero </a:t>
            </a:r>
            <a:r>
              <a:rPr lang="mr-IN" sz="1700" dirty="0">
                <a:latin typeface="OpenDyslexicAlta" pitchFamily="2" charset="77"/>
                <a:ea typeface="OpenDyslexic" charset="0"/>
                <a:cs typeface="OpenDyslexic" charset="0"/>
              </a:rPr>
              <a:t>–</a:t>
            </a:r>
            <a:r>
              <a:rPr lang="en-GB" sz="1700" dirty="0">
                <a:latin typeface="OpenDyslexicAlta" pitchFamily="2" charset="77"/>
                <a:ea typeface="OpenDyslexic" charset="0"/>
                <a:cs typeface="OpenDyslexic" charset="0"/>
              </a:rPr>
              <a:t> it has no value. </a:t>
            </a:r>
          </a:p>
          <a:p>
            <a:endParaRPr lang="en-GB" sz="1700" dirty="0">
              <a:latin typeface="OpenDyslexicAlta" pitchFamily="2" charset="77"/>
              <a:ea typeface="OpenDyslexic" charset="0"/>
              <a:cs typeface="OpenDyslexic" charset="0"/>
            </a:endParaRPr>
          </a:p>
          <a:p>
            <a:r>
              <a:rPr lang="en-GB" sz="1700" dirty="0">
                <a:latin typeface="OpenDyslexicAlta" pitchFamily="2" charset="77"/>
                <a:ea typeface="OpenDyslexic" charset="0"/>
                <a:cs typeface="OpenDyslexic" charset="0"/>
              </a:rPr>
              <a:t>The young boy was capable of such _____________ towards others.</a:t>
            </a:r>
          </a:p>
          <a:p>
            <a:endParaRPr lang="en-GB" sz="1700" dirty="0">
              <a:latin typeface="OpenDyslexicAlta" pitchFamily="2" charset="77"/>
              <a:ea typeface="OpenDyslexic" charset="0"/>
              <a:cs typeface="OpenDyslexic" charset="0"/>
            </a:endParaRPr>
          </a:p>
          <a:p>
            <a:r>
              <a:rPr lang="en-GB" sz="1700" dirty="0">
                <a:latin typeface="OpenDyslexicAlta" pitchFamily="2" charset="77"/>
                <a:ea typeface="OpenDyslexic" charset="0"/>
                <a:cs typeface="OpenDyslexic" charset="0"/>
              </a:rPr>
              <a:t>The hurricane ___________ havoc across the small town. </a:t>
            </a:r>
          </a:p>
          <a:p>
            <a:endParaRPr lang="en-GB" sz="1700" dirty="0">
              <a:latin typeface="OpenDyslexicAlta" pitchFamily="2" charset="77"/>
              <a:ea typeface="OpenDyslexic" charset="0"/>
              <a:cs typeface="OpenDyslexic" charset="0"/>
            </a:endParaRPr>
          </a:p>
          <a:p>
            <a:r>
              <a:rPr lang="en-GB" sz="1700" dirty="0">
                <a:latin typeface="OpenDyslexicAlta" pitchFamily="2" charset="77"/>
                <a:ea typeface="OpenDyslexic" charset="0"/>
                <a:cs typeface="OpenDyslexic" charset="0"/>
              </a:rPr>
              <a:t>Children in school _______ to behave respectfully to everyone. </a:t>
            </a:r>
          </a:p>
          <a:p>
            <a:endParaRPr lang="en-GB" dirty="0">
              <a:latin typeface="OpenDyslexicAlta" pitchFamily="2" charset="77"/>
              <a:ea typeface="OpenDyslexic" charset="0"/>
              <a:cs typeface="OpenDyslexic" charset="0"/>
            </a:endParaRPr>
          </a:p>
          <a:p>
            <a:endParaRPr lang="en-GB" dirty="0">
              <a:latin typeface="OpenDyslexicAlta" pitchFamily="2" charset="77"/>
              <a:ea typeface="OpenDyslexic" charset="0"/>
              <a:cs typeface="OpenDyslexic" charset="0"/>
            </a:endParaRPr>
          </a:p>
          <a:p>
            <a:endParaRPr lang="en-GB" dirty="0">
              <a:latin typeface="OpenDyslexicAlta" pitchFamily="2" charset="77"/>
              <a:ea typeface="OpenDyslexic" charset="0"/>
              <a:cs typeface="OpenDyslexic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69024922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4492059"/>
              </p:ext>
            </p:extLst>
          </p:nvPr>
        </p:nvGraphicFramePr>
        <p:xfrm>
          <a:off x="508000" y="1600196"/>
          <a:ext cx="2787650" cy="50292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7876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Spellings</a:t>
                      </a:r>
                    </a:p>
                  </a:txBody>
                  <a:tcPr>
                    <a:solidFill>
                      <a:srgbClr val="D883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though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although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dough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doughnut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rough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enough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tough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plough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bough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toughen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</a:tbl>
          </a:graphicData>
        </a:graphic>
      </p:graphicFrame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17466570"/>
              </p:ext>
            </p:extLst>
          </p:nvPr>
        </p:nvGraphicFramePr>
        <p:xfrm>
          <a:off x="508000" y="325966"/>
          <a:ext cx="9055100" cy="86783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16503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789006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433917">
                <a:tc>
                  <a:txBody>
                    <a:bodyPr/>
                    <a:lstStyle/>
                    <a:p>
                      <a:r>
                        <a:rPr lang="en-GB" sz="1400" b="0" i="0" dirty="0">
                          <a:latin typeface="Muli" pitchFamily="2" charset="77"/>
                        </a:rPr>
                        <a:t>Stage: 5</a:t>
                      </a:r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r>
                        <a:rPr lang="en-GB" sz="1400" b="0" i="0" dirty="0">
                          <a:latin typeface="Muli" pitchFamily="2" charset="77"/>
                        </a:rPr>
                        <a:t> Words containing the letter string ’</a:t>
                      </a:r>
                      <a:r>
                        <a:rPr lang="en-GB" sz="1400" b="0" i="0" dirty="0" err="1">
                          <a:latin typeface="Muli" pitchFamily="2" charset="77"/>
                        </a:rPr>
                        <a:t>ough</a:t>
                      </a:r>
                      <a:r>
                        <a:rPr lang="en-GB" sz="1400" dirty="0">
                          <a:latin typeface="Muli" pitchFamily="2" charset="77"/>
                        </a:rPr>
                        <a:t>’ where the sound is /o/ as in boat or ‘ow’ as in cow.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33917">
                <a:tc>
                  <a:txBody>
                    <a:bodyPr/>
                    <a:lstStyle/>
                    <a:p>
                      <a:r>
                        <a:rPr lang="en-GB" sz="1400" b="0" i="0" dirty="0">
                          <a:latin typeface="Muli" pitchFamily="2" charset="77"/>
                        </a:rPr>
                        <a:t>List: 22</a:t>
                      </a:r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16" name="Rounded Rectangle 15"/>
          <p:cNvSpPr/>
          <p:nvPr/>
        </p:nvSpPr>
        <p:spPr>
          <a:xfrm>
            <a:off x="6902450" y="2247657"/>
            <a:ext cx="2060539" cy="983717"/>
          </a:xfrm>
          <a:prstGeom prst="roundRect">
            <a:avLst/>
          </a:prstGeom>
          <a:solidFill>
            <a:srgbClr val="D883FF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OpenDyslexicAlta" pitchFamily="2" charset="77"/>
              </a:rPr>
              <a:t>Even ______ I was there, I didn’t see.</a:t>
            </a:r>
          </a:p>
        </p:txBody>
      </p:sp>
      <p:sp>
        <p:nvSpPr>
          <p:cNvPr id="17" name="Rounded Rectangle 16"/>
          <p:cNvSpPr/>
          <p:nvPr/>
        </p:nvSpPr>
        <p:spPr>
          <a:xfrm>
            <a:off x="7221539" y="4272478"/>
            <a:ext cx="2097244" cy="913763"/>
          </a:xfrm>
          <a:prstGeom prst="roundRect">
            <a:avLst/>
          </a:prstGeom>
          <a:solidFill>
            <a:srgbClr val="D883FF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OpenDyslexicAlta" pitchFamily="2" charset="77"/>
              </a:rPr>
              <a:t>“You need to _________ up.”</a:t>
            </a:r>
          </a:p>
        </p:txBody>
      </p:sp>
      <p:sp>
        <p:nvSpPr>
          <p:cNvPr id="18" name="Rounded Rectangle 17"/>
          <p:cNvSpPr/>
          <p:nvPr/>
        </p:nvSpPr>
        <p:spPr>
          <a:xfrm>
            <a:off x="9318783" y="2157291"/>
            <a:ext cx="2377010" cy="1332675"/>
          </a:xfrm>
          <a:prstGeom prst="roundRect">
            <a:avLst/>
          </a:prstGeom>
          <a:solidFill>
            <a:srgbClr val="D883FF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OpenDyslexicAlta" pitchFamily="2" charset="77"/>
              </a:rPr>
              <a:t>My favourite food is _____________!</a:t>
            </a:r>
          </a:p>
        </p:txBody>
      </p:sp>
      <p:sp>
        <p:nvSpPr>
          <p:cNvPr id="19" name="Rounded Rectangle 18"/>
          <p:cNvSpPr/>
          <p:nvPr/>
        </p:nvSpPr>
        <p:spPr>
          <a:xfrm>
            <a:off x="4787186" y="3020964"/>
            <a:ext cx="2106192" cy="1246046"/>
          </a:xfrm>
          <a:prstGeom prst="roundRect">
            <a:avLst/>
          </a:prstGeom>
          <a:solidFill>
            <a:srgbClr val="D883FF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OpenDyslexicAlta" pitchFamily="2" charset="77"/>
              </a:rPr>
              <a:t>The boys were told off for being too ___________.</a:t>
            </a:r>
          </a:p>
        </p:txBody>
      </p:sp>
      <p:sp>
        <p:nvSpPr>
          <p:cNvPr id="20" name="Rounded Rectangle 19"/>
          <p:cNvSpPr/>
          <p:nvPr/>
        </p:nvSpPr>
        <p:spPr>
          <a:xfrm>
            <a:off x="3632760" y="4439338"/>
            <a:ext cx="2097244" cy="1103967"/>
          </a:xfrm>
          <a:prstGeom prst="roundRect">
            <a:avLst/>
          </a:prstGeom>
          <a:solidFill>
            <a:srgbClr val="D883FF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OpenDyslexicAlta" pitchFamily="2" charset="77"/>
              </a:rPr>
              <a:t>The explorer was very _______ to survive that.</a:t>
            </a:r>
          </a:p>
        </p:txBody>
      </p:sp>
      <p:sp>
        <p:nvSpPr>
          <p:cNvPr id="21" name="Rounded Rectangle 20"/>
          <p:cNvSpPr/>
          <p:nvPr/>
        </p:nvSpPr>
        <p:spPr>
          <a:xfrm>
            <a:off x="7019340" y="5487033"/>
            <a:ext cx="2097245" cy="1103967"/>
          </a:xfrm>
          <a:prstGeom prst="roundRect">
            <a:avLst/>
          </a:prstGeom>
          <a:solidFill>
            <a:srgbClr val="D883FF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OpenDyslexicAlta" pitchFamily="2" charset="77"/>
              </a:rPr>
              <a:t>The _______ feel from the tree.</a:t>
            </a:r>
          </a:p>
        </p:txBody>
      </p:sp>
      <p:sp>
        <p:nvSpPr>
          <p:cNvPr id="22" name="Rounded Rectangle 21"/>
          <p:cNvSpPr/>
          <p:nvPr/>
        </p:nvSpPr>
        <p:spPr>
          <a:xfrm>
            <a:off x="9563100" y="3808456"/>
            <a:ext cx="2132693" cy="1137617"/>
          </a:xfrm>
          <a:prstGeom prst="roundRect">
            <a:avLst/>
          </a:prstGeom>
          <a:solidFill>
            <a:srgbClr val="D883FF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OpenDyslexicAlta" pitchFamily="2" charset="77"/>
              </a:rPr>
              <a:t>You need to knead the _______ well.</a:t>
            </a:r>
          </a:p>
        </p:txBody>
      </p:sp>
      <p:sp>
        <p:nvSpPr>
          <p:cNvPr id="23" name="Rounded Rectangle 22"/>
          <p:cNvSpPr/>
          <p:nvPr/>
        </p:nvSpPr>
        <p:spPr>
          <a:xfrm>
            <a:off x="4283524" y="5715633"/>
            <a:ext cx="1894251" cy="913763"/>
          </a:xfrm>
          <a:prstGeom prst="roundRect">
            <a:avLst/>
          </a:prstGeom>
          <a:solidFill>
            <a:srgbClr val="D883FF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OpenDyslexicAlta" pitchFamily="2" charset="77"/>
              </a:rPr>
              <a:t>The farmer used the __________.</a:t>
            </a:r>
          </a:p>
        </p:txBody>
      </p:sp>
      <p:sp>
        <p:nvSpPr>
          <p:cNvPr id="24" name="Rounded Rectangle 23"/>
          <p:cNvSpPr/>
          <p:nvPr/>
        </p:nvSpPr>
        <p:spPr>
          <a:xfrm>
            <a:off x="9901465" y="5582134"/>
            <a:ext cx="1794328" cy="913763"/>
          </a:xfrm>
          <a:prstGeom prst="roundRect">
            <a:avLst/>
          </a:prstGeom>
          <a:solidFill>
            <a:srgbClr val="D883FF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OpenDyslexicAlta" pitchFamily="2" charset="77"/>
              </a:rPr>
              <a:t>_______ it is raining, it is not cold.</a:t>
            </a:r>
          </a:p>
        </p:txBody>
      </p:sp>
      <p:sp>
        <p:nvSpPr>
          <p:cNvPr id="25" name="Rounded Rectangle 24"/>
          <p:cNvSpPr/>
          <p:nvPr/>
        </p:nvSpPr>
        <p:spPr>
          <a:xfrm>
            <a:off x="4201886" y="2160077"/>
            <a:ext cx="1794328" cy="642257"/>
          </a:xfrm>
          <a:prstGeom prst="roundRect">
            <a:avLst/>
          </a:prstGeom>
          <a:solidFill>
            <a:srgbClr val="D883FF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OpenDyslexicAlta" pitchFamily="2" charset="77"/>
              </a:rPr>
              <a:t>“I’ve had ______!”</a:t>
            </a:r>
          </a:p>
        </p:txBody>
      </p:sp>
      <p:sp>
        <p:nvSpPr>
          <p:cNvPr id="26" name="Rectangle 25"/>
          <p:cNvSpPr/>
          <p:nvPr/>
        </p:nvSpPr>
        <p:spPr>
          <a:xfrm>
            <a:off x="3669463" y="1515033"/>
            <a:ext cx="7979229" cy="461279"/>
          </a:xfrm>
          <a:prstGeom prst="rect">
            <a:avLst/>
          </a:prstGeom>
          <a:solidFill>
            <a:srgbClr val="D883FF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OpenDyslexicAlta" pitchFamily="2" charset="77"/>
              </a:rPr>
              <a:t>Draw a line to match each spelling to an appropriate sentence.</a:t>
            </a:r>
          </a:p>
        </p:txBody>
      </p:sp>
    </p:spTree>
    <p:extLst>
      <p:ext uri="{BB962C8B-B14F-4D97-AF65-F5344CB8AC3E}">
        <p14:creationId xmlns:p14="http://schemas.microsoft.com/office/powerpoint/2010/main" val="981662873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/>
          <p:cNvGraphicFramePr>
            <a:graphicFrameLocks noGrp="1"/>
          </p:cNvGraphicFramePr>
          <p:nvPr/>
        </p:nvGraphicFramePr>
        <p:xfrm>
          <a:off x="508000" y="1600196"/>
          <a:ext cx="2787650" cy="50292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7876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Spellings</a:t>
                      </a:r>
                    </a:p>
                  </a:txBody>
                  <a:tcPr>
                    <a:solidFill>
                      <a:srgbClr val="D883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definitely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possibly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probably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frequently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infrequently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occasionally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rarely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certainly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obviously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often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</a:tbl>
          </a:graphicData>
        </a:graphic>
      </p:graphicFrame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77757428"/>
              </p:ext>
            </p:extLst>
          </p:nvPr>
        </p:nvGraphicFramePr>
        <p:xfrm>
          <a:off x="508000" y="325966"/>
          <a:ext cx="9055100" cy="94488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16503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789006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433917">
                <a:tc>
                  <a:txBody>
                    <a:bodyPr/>
                    <a:lstStyle/>
                    <a:p>
                      <a:r>
                        <a:rPr lang="en-GB" sz="1400" b="0" i="0" dirty="0">
                          <a:latin typeface="Muli" pitchFamily="2" charset="77"/>
                        </a:rPr>
                        <a:t>Stage: 5</a:t>
                      </a:r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r>
                        <a:rPr lang="en-GB" sz="1400" dirty="0">
                          <a:latin typeface="Muli" pitchFamily="2" charset="77"/>
                        </a:rPr>
                        <a:t>Language of possibility (modal verbs).  These words show the possibility that something has of occurring.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400" baseline="0" dirty="0">
                        <a:latin typeface="Muli" pitchFamily="2" charset="77"/>
                      </a:endParaRPr>
                    </a:p>
                    <a:p>
                      <a:r>
                        <a:rPr lang="en-GB" sz="1400" baseline="0" dirty="0">
                          <a:latin typeface="Muli" pitchFamily="2" charset="77"/>
                        </a:rPr>
                        <a:t>Name:</a:t>
                      </a:r>
                      <a:endParaRPr lang="en-GB" sz="1400" dirty="0">
                        <a:latin typeface="Muli" pitchFamily="2" charset="77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33917">
                <a:tc>
                  <a:txBody>
                    <a:bodyPr/>
                    <a:lstStyle/>
                    <a:p>
                      <a:r>
                        <a:rPr lang="en-GB" sz="1400" b="0" i="0" dirty="0">
                          <a:latin typeface="Muli" pitchFamily="2" charset="77"/>
                        </a:rPr>
                        <a:t>List: 23</a:t>
                      </a:r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grpSp>
        <p:nvGrpSpPr>
          <p:cNvPr id="18" name="Group 17"/>
          <p:cNvGrpSpPr/>
          <p:nvPr/>
        </p:nvGrpSpPr>
        <p:grpSpPr>
          <a:xfrm>
            <a:off x="3505200" y="1600196"/>
            <a:ext cx="3788228" cy="2449305"/>
            <a:chOff x="3505200" y="1600196"/>
            <a:chExt cx="3788228" cy="2449305"/>
          </a:xfrm>
        </p:grpSpPr>
        <p:sp>
          <p:nvSpPr>
            <p:cNvPr id="6" name="Rectangle 5"/>
            <p:cNvSpPr/>
            <p:nvPr/>
          </p:nvSpPr>
          <p:spPr>
            <a:xfrm>
              <a:off x="3505200" y="1600196"/>
              <a:ext cx="1524000" cy="489861"/>
            </a:xfrm>
            <a:prstGeom prst="rect">
              <a:avLst/>
            </a:prstGeom>
            <a:noFill/>
            <a:ln>
              <a:solidFill>
                <a:srgbClr val="D883F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Muli" pitchFamily="2" charset="77"/>
              </a:endParaRPr>
            </a:p>
          </p:txBody>
        </p:sp>
        <p:sp>
          <p:nvSpPr>
            <p:cNvPr id="8" name="Rectangle 7"/>
            <p:cNvSpPr/>
            <p:nvPr/>
          </p:nvSpPr>
          <p:spPr>
            <a:xfrm>
              <a:off x="4071257" y="2090057"/>
              <a:ext cx="1524000" cy="489861"/>
            </a:xfrm>
            <a:prstGeom prst="rect">
              <a:avLst/>
            </a:prstGeom>
            <a:noFill/>
            <a:ln>
              <a:solidFill>
                <a:srgbClr val="D883F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Muli" pitchFamily="2" charset="77"/>
              </a:endParaRPr>
            </a:p>
          </p:txBody>
        </p:sp>
        <p:sp>
          <p:nvSpPr>
            <p:cNvPr id="9" name="Rectangle 8"/>
            <p:cNvSpPr/>
            <p:nvPr/>
          </p:nvSpPr>
          <p:spPr>
            <a:xfrm>
              <a:off x="4637314" y="2579918"/>
              <a:ext cx="1524000" cy="489861"/>
            </a:xfrm>
            <a:prstGeom prst="rect">
              <a:avLst/>
            </a:prstGeom>
            <a:noFill/>
            <a:ln>
              <a:solidFill>
                <a:srgbClr val="D883F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Muli" pitchFamily="2" charset="77"/>
              </a:endParaRPr>
            </a:p>
          </p:txBody>
        </p:sp>
        <p:sp>
          <p:nvSpPr>
            <p:cNvPr id="10" name="Rectangle 9"/>
            <p:cNvSpPr/>
            <p:nvPr/>
          </p:nvSpPr>
          <p:spPr>
            <a:xfrm>
              <a:off x="5203371" y="3069779"/>
              <a:ext cx="1524000" cy="489861"/>
            </a:xfrm>
            <a:prstGeom prst="rect">
              <a:avLst/>
            </a:prstGeom>
            <a:noFill/>
            <a:ln>
              <a:solidFill>
                <a:srgbClr val="D883F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Muli" pitchFamily="2" charset="77"/>
              </a:endParaRPr>
            </a:p>
          </p:txBody>
        </p:sp>
        <p:sp>
          <p:nvSpPr>
            <p:cNvPr id="11" name="Rectangle 10"/>
            <p:cNvSpPr/>
            <p:nvPr/>
          </p:nvSpPr>
          <p:spPr>
            <a:xfrm>
              <a:off x="5769428" y="3559640"/>
              <a:ext cx="1524000" cy="489861"/>
            </a:xfrm>
            <a:prstGeom prst="rect">
              <a:avLst/>
            </a:prstGeom>
            <a:noFill/>
            <a:ln>
              <a:solidFill>
                <a:srgbClr val="D883F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Muli" pitchFamily="2" charset="77"/>
              </a:endParaRPr>
            </a:p>
          </p:txBody>
        </p:sp>
      </p:grpSp>
      <p:grpSp>
        <p:nvGrpSpPr>
          <p:cNvPr id="19" name="Group 18"/>
          <p:cNvGrpSpPr/>
          <p:nvPr/>
        </p:nvGrpSpPr>
        <p:grpSpPr>
          <a:xfrm>
            <a:off x="6498770" y="4049501"/>
            <a:ext cx="3788228" cy="2449305"/>
            <a:chOff x="3505200" y="1600196"/>
            <a:chExt cx="3788228" cy="2449305"/>
          </a:xfrm>
        </p:grpSpPr>
        <p:sp>
          <p:nvSpPr>
            <p:cNvPr id="20" name="Rectangle 19"/>
            <p:cNvSpPr/>
            <p:nvPr/>
          </p:nvSpPr>
          <p:spPr>
            <a:xfrm>
              <a:off x="3505200" y="1600196"/>
              <a:ext cx="1524000" cy="489861"/>
            </a:xfrm>
            <a:prstGeom prst="rect">
              <a:avLst/>
            </a:prstGeom>
            <a:noFill/>
            <a:ln>
              <a:solidFill>
                <a:srgbClr val="D883F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Muli" pitchFamily="2" charset="77"/>
              </a:endParaRPr>
            </a:p>
          </p:txBody>
        </p:sp>
        <p:sp>
          <p:nvSpPr>
            <p:cNvPr id="21" name="Rectangle 20"/>
            <p:cNvSpPr/>
            <p:nvPr/>
          </p:nvSpPr>
          <p:spPr>
            <a:xfrm>
              <a:off x="4071257" y="2090057"/>
              <a:ext cx="1524000" cy="489861"/>
            </a:xfrm>
            <a:prstGeom prst="rect">
              <a:avLst/>
            </a:prstGeom>
            <a:noFill/>
            <a:ln>
              <a:solidFill>
                <a:srgbClr val="D883F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Muli" pitchFamily="2" charset="77"/>
              </a:endParaRPr>
            </a:p>
          </p:txBody>
        </p:sp>
        <p:sp>
          <p:nvSpPr>
            <p:cNvPr id="22" name="Rectangle 21"/>
            <p:cNvSpPr/>
            <p:nvPr/>
          </p:nvSpPr>
          <p:spPr>
            <a:xfrm>
              <a:off x="4637314" y="2579918"/>
              <a:ext cx="1524000" cy="489861"/>
            </a:xfrm>
            <a:prstGeom prst="rect">
              <a:avLst/>
            </a:prstGeom>
            <a:noFill/>
            <a:ln>
              <a:solidFill>
                <a:srgbClr val="D883F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Muli" pitchFamily="2" charset="77"/>
              </a:endParaRPr>
            </a:p>
          </p:txBody>
        </p:sp>
        <p:sp>
          <p:nvSpPr>
            <p:cNvPr id="23" name="Rectangle 22"/>
            <p:cNvSpPr/>
            <p:nvPr/>
          </p:nvSpPr>
          <p:spPr>
            <a:xfrm>
              <a:off x="5203371" y="3069779"/>
              <a:ext cx="1524000" cy="489861"/>
            </a:xfrm>
            <a:prstGeom prst="rect">
              <a:avLst/>
            </a:prstGeom>
            <a:noFill/>
            <a:ln>
              <a:solidFill>
                <a:srgbClr val="D883F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Muli" pitchFamily="2" charset="77"/>
              </a:endParaRPr>
            </a:p>
          </p:txBody>
        </p:sp>
        <p:sp>
          <p:nvSpPr>
            <p:cNvPr id="24" name="Rectangle 23"/>
            <p:cNvSpPr/>
            <p:nvPr/>
          </p:nvSpPr>
          <p:spPr>
            <a:xfrm>
              <a:off x="5769428" y="3559640"/>
              <a:ext cx="1524000" cy="489861"/>
            </a:xfrm>
            <a:prstGeom prst="rect">
              <a:avLst/>
            </a:prstGeom>
            <a:noFill/>
            <a:ln>
              <a:solidFill>
                <a:srgbClr val="D883F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Muli" pitchFamily="2" charset="77"/>
              </a:endParaRPr>
            </a:p>
          </p:txBody>
        </p:sp>
      </p:grpSp>
      <p:sp>
        <p:nvSpPr>
          <p:cNvPr id="25" name="TextBox 24"/>
          <p:cNvSpPr txBox="1"/>
          <p:nvPr/>
        </p:nvSpPr>
        <p:spPr>
          <a:xfrm>
            <a:off x="3505200" y="4190628"/>
            <a:ext cx="2405743" cy="923330"/>
          </a:xfrm>
          <a:prstGeom prst="rect">
            <a:avLst/>
          </a:prstGeom>
          <a:gradFill flip="none" rotWithShape="1">
            <a:gsLst>
              <a:gs pos="0">
                <a:srgbClr val="D883FF">
                  <a:tint val="66000"/>
                  <a:satMod val="160000"/>
                </a:srgbClr>
              </a:gs>
              <a:gs pos="50000">
                <a:srgbClr val="D883FF">
                  <a:tint val="44500"/>
                  <a:satMod val="160000"/>
                </a:srgbClr>
              </a:gs>
              <a:gs pos="100000">
                <a:srgbClr val="D883FF">
                  <a:tint val="23500"/>
                  <a:satMod val="160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solidFill>
              <a:srgbClr val="D883FF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dirty="0">
                <a:latin typeface="OpenDyslexicAlta" pitchFamily="2" charset="77"/>
                <a:ea typeface="OpenDyslexic" charset="0"/>
                <a:cs typeface="OpenDyslexic" charset="0"/>
              </a:rPr>
              <a:t>Place your spellings in order of probability. 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5965371" y="1511805"/>
            <a:ext cx="2405743" cy="369332"/>
          </a:xfrm>
          <a:prstGeom prst="rect">
            <a:avLst/>
          </a:prstGeom>
          <a:gradFill flip="none" rotWithShape="1">
            <a:gsLst>
              <a:gs pos="0">
                <a:srgbClr val="D883FF">
                  <a:tint val="66000"/>
                  <a:satMod val="160000"/>
                </a:srgbClr>
              </a:gs>
              <a:gs pos="50000">
                <a:srgbClr val="D883FF">
                  <a:tint val="44500"/>
                  <a:satMod val="160000"/>
                </a:srgbClr>
              </a:gs>
              <a:gs pos="100000">
                <a:srgbClr val="D883FF">
                  <a:tint val="23500"/>
                  <a:satMod val="160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solidFill>
              <a:srgbClr val="D883FF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dirty="0">
                <a:latin typeface="OpenDyslexicAlta" pitchFamily="2" charset="77"/>
                <a:ea typeface="OpenDyslexic" charset="0"/>
                <a:cs typeface="OpenDyslexic" charset="0"/>
              </a:rPr>
              <a:t>Most likely</a:t>
            </a:r>
          </a:p>
        </p:txBody>
      </p:sp>
      <p:cxnSp>
        <p:nvCxnSpPr>
          <p:cNvPr id="29" name="Straight Arrow Connector 28"/>
          <p:cNvCxnSpPr>
            <a:stCxn id="27" idx="1"/>
            <a:endCxn id="6" idx="3"/>
          </p:cNvCxnSpPr>
          <p:nvPr/>
        </p:nvCxnSpPr>
        <p:spPr>
          <a:xfrm flipH="1">
            <a:off x="5029200" y="1696471"/>
            <a:ext cx="936171" cy="148656"/>
          </a:xfrm>
          <a:prstGeom prst="straightConnector1">
            <a:avLst/>
          </a:prstGeom>
          <a:ln>
            <a:solidFill>
              <a:srgbClr val="D883FF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1" name="TextBox 30"/>
          <p:cNvSpPr txBox="1"/>
          <p:nvPr/>
        </p:nvSpPr>
        <p:spPr>
          <a:xfrm>
            <a:off x="4762499" y="5824279"/>
            <a:ext cx="2405743" cy="369332"/>
          </a:xfrm>
          <a:prstGeom prst="rect">
            <a:avLst/>
          </a:prstGeom>
          <a:gradFill flip="none" rotWithShape="1">
            <a:gsLst>
              <a:gs pos="0">
                <a:srgbClr val="D883FF">
                  <a:tint val="66000"/>
                  <a:satMod val="160000"/>
                </a:srgbClr>
              </a:gs>
              <a:gs pos="50000">
                <a:srgbClr val="D883FF">
                  <a:tint val="44500"/>
                  <a:satMod val="160000"/>
                </a:srgbClr>
              </a:gs>
              <a:gs pos="100000">
                <a:srgbClr val="D883FF">
                  <a:tint val="23500"/>
                  <a:satMod val="160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solidFill>
              <a:srgbClr val="D883FF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dirty="0">
                <a:latin typeface="OpenDyslexicAlta" pitchFamily="2" charset="77"/>
                <a:ea typeface="OpenDyslexic" charset="0"/>
                <a:cs typeface="OpenDyslexic" charset="0"/>
              </a:rPr>
              <a:t>Least likely</a:t>
            </a:r>
          </a:p>
        </p:txBody>
      </p:sp>
      <p:cxnSp>
        <p:nvCxnSpPr>
          <p:cNvPr id="32" name="Straight Arrow Connector 31"/>
          <p:cNvCxnSpPr>
            <a:stCxn id="31" idx="3"/>
            <a:endCxn id="24" idx="1"/>
          </p:cNvCxnSpPr>
          <p:nvPr/>
        </p:nvCxnSpPr>
        <p:spPr>
          <a:xfrm>
            <a:off x="7168242" y="6008945"/>
            <a:ext cx="1594756" cy="244931"/>
          </a:xfrm>
          <a:prstGeom prst="straightConnector1">
            <a:avLst/>
          </a:prstGeom>
          <a:ln>
            <a:solidFill>
              <a:srgbClr val="D883FF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34" name="Table 33"/>
          <p:cNvGraphicFramePr>
            <a:graphicFrameLocks noGrp="1"/>
          </p:cNvGraphicFramePr>
          <p:nvPr/>
        </p:nvGraphicFramePr>
        <p:xfrm>
          <a:off x="7821388" y="2349193"/>
          <a:ext cx="4125684" cy="1377712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412568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366272">
                <a:tc>
                  <a:txBody>
                    <a:bodyPr/>
                    <a:lstStyle/>
                    <a:p>
                      <a:pPr algn="ctr"/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Choose one word and use</a:t>
                      </a:r>
                      <a:r>
                        <a:rPr lang="en-GB" b="0" i="0" baseline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 it to create a sentence. </a:t>
                      </a:r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>
                    <a:solidFill>
                      <a:srgbClr val="D883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66272">
                <a:tc>
                  <a:txBody>
                    <a:bodyPr/>
                    <a:lstStyle/>
                    <a:p>
                      <a:pPr algn="ctr"/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1360">
                <a:tc>
                  <a:txBody>
                    <a:bodyPr/>
                    <a:lstStyle/>
                    <a:p>
                      <a:pPr algn="ctr"/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57838111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/>
          <p:cNvGraphicFramePr>
            <a:graphicFrameLocks noGrp="1"/>
          </p:cNvGraphicFramePr>
          <p:nvPr/>
        </p:nvGraphicFramePr>
        <p:xfrm>
          <a:off x="508000" y="1600196"/>
          <a:ext cx="2787650" cy="50292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7876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Spellings</a:t>
                      </a:r>
                    </a:p>
                  </a:txBody>
                  <a:tcPr>
                    <a:solidFill>
                      <a:srgbClr val="D883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accompany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communicate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conscience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desperate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disastrous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interfere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nuisance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queue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restaurant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rhythm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</a:tbl>
          </a:graphicData>
        </a:graphic>
      </p:graphicFrame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81689876"/>
              </p:ext>
            </p:extLst>
          </p:nvPr>
        </p:nvGraphicFramePr>
        <p:xfrm>
          <a:off x="508000" y="325966"/>
          <a:ext cx="9055100" cy="86783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16503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789006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433917">
                <a:tc>
                  <a:txBody>
                    <a:bodyPr/>
                    <a:lstStyle/>
                    <a:p>
                      <a:r>
                        <a:rPr lang="en-GB" sz="1400" b="0" i="0" dirty="0">
                          <a:latin typeface="Muli" pitchFamily="2" charset="77"/>
                        </a:rPr>
                        <a:t>Stage: 5</a:t>
                      </a:r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b="1" i="0" dirty="0">
                          <a:solidFill>
                            <a:srgbClr val="FF3860"/>
                          </a:solidFill>
                          <a:latin typeface="Muli" pitchFamily="2" charset="77"/>
                        </a:rPr>
                        <a:t>Challenge Words</a:t>
                      </a:r>
                    </a:p>
                    <a:p>
                      <a:endParaRPr lang="en-GB" sz="1400" b="0" i="0" baseline="0" dirty="0">
                        <a:latin typeface="Muli" pitchFamily="2" charset="77"/>
                      </a:endParaRPr>
                    </a:p>
                    <a:p>
                      <a:r>
                        <a:rPr lang="en-GB" sz="1400" baseline="0" dirty="0">
                          <a:latin typeface="Muli" pitchFamily="2" charset="77"/>
                        </a:rPr>
                        <a:t>Name:</a:t>
                      </a:r>
                      <a:endParaRPr lang="en-GB" sz="1400" dirty="0">
                        <a:latin typeface="Muli" pitchFamily="2" charset="77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33917">
                <a:tc>
                  <a:txBody>
                    <a:bodyPr/>
                    <a:lstStyle/>
                    <a:p>
                      <a:r>
                        <a:rPr lang="en-GB" sz="1400" b="0" i="0" dirty="0">
                          <a:latin typeface="Muli" pitchFamily="2" charset="77"/>
                        </a:rPr>
                        <a:t>List: 24</a:t>
                      </a:r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graphicFrame>
        <p:nvGraphicFramePr>
          <p:cNvPr id="6" name="Table 5"/>
          <p:cNvGraphicFramePr>
            <a:graphicFrameLocks noGrp="1"/>
          </p:cNvGraphicFramePr>
          <p:nvPr/>
        </p:nvGraphicFramePr>
        <p:xfrm>
          <a:off x="3730668" y="1600196"/>
          <a:ext cx="8216404" cy="50292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410820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10820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838200">
                <a:tc gridSpan="2">
                  <a:txBody>
                    <a:bodyPr/>
                    <a:lstStyle/>
                    <a:p>
                      <a:pPr algn="ctr"/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Cover</a:t>
                      </a:r>
                      <a:r>
                        <a:rPr lang="en-GB" b="0" i="0" baseline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 your spellings up. Can you add in the missing letters from each word?</a:t>
                      </a:r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>
                    <a:solidFill>
                      <a:srgbClr val="D883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838200">
                <a:tc>
                  <a:txBody>
                    <a:bodyPr/>
                    <a:lstStyle/>
                    <a:p>
                      <a:pPr algn="ctr"/>
                      <a:r>
                        <a:rPr lang="en-GB" sz="32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n_____</a:t>
                      </a:r>
                      <a:r>
                        <a:rPr lang="en-GB" sz="3200" b="0" i="0" dirty="0" err="1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ce</a:t>
                      </a:r>
                      <a:endParaRPr lang="en-GB" sz="32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_____rate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838200">
                <a:tc>
                  <a:txBody>
                    <a:bodyPr/>
                    <a:lstStyle/>
                    <a:p>
                      <a:pPr algn="ctr"/>
                      <a:r>
                        <a:rPr lang="en-GB" sz="3200" b="0" i="0" dirty="0" err="1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disa</a:t>
                      </a:r>
                      <a:r>
                        <a:rPr lang="en-GB" sz="32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____us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_____</a:t>
                      </a:r>
                      <a:r>
                        <a:rPr lang="en-GB" sz="3200" b="0" i="0" dirty="0" err="1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nicate</a:t>
                      </a:r>
                      <a:endParaRPr lang="en-GB" sz="32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838200">
                <a:tc>
                  <a:txBody>
                    <a:bodyPr/>
                    <a:lstStyle/>
                    <a:p>
                      <a:pPr algn="ctr"/>
                      <a:r>
                        <a:rPr lang="en-GB" sz="3200" b="0" i="0" dirty="0" err="1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res____ant</a:t>
                      </a:r>
                      <a:endParaRPr lang="en-GB" sz="32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b="0" i="0" dirty="0" err="1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q___e</a:t>
                      </a:r>
                      <a:endParaRPr lang="en-GB" sz="32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838200">
                <a:tc>
                  <a:txBody>
                    <a:bodyPr/>
                    <a:lstStyle/>
                    <a:p>
                      <a:pPr algn="ctr"/>
                      <a:r>
                        <a:rPr lang="en-GB" sz="32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a___</a:t>
                      </a:r>
                      <a:r>
                        <a:rPr lang="en-GB" sz="3200" b="0" i="0" dirty="0" err="1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mpany</a:t>
                      </a:r>
                      <a:endParaRPr lang="en-GB" sz="32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b="0" i="0" dirty="0" err="1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i</a:t>
                      </a:r>
                      <a:r>
                        <a:rPr lang="en-GB" sz="32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__</a:t>
                      </a:r>
                      <a:r>
                        <a:rPr lang="en-GB" sz="3200" b="0" i="0" dirty="0" err="1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er</a:t>
                      </a:r>
                      <a:r>
                        <a:rPr lang="en-GB" sz="32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__re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838200">
                <a:tc>
                  <a:txBody>
                    <a:bodyPr/>
                    <a:lstStyle/>
                    <a:p>
                      <a:pPr algn="ctr"/>
                      <a:r>
                        <a:rPr lang="en-GB" sz="32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cons___</a:t>
                      </a:r>
                      <a:r>
                        <a:rPr lang="en-GB" sz="3200" b="0" i="0" dirty="0" err="1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nce</a:t>
                      </a:r>
                      <a:endParaRPr lang="en-GB" sz="32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b="0" i="0" dirty="0" err="1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r_y__m</a:t>
                      </a:r>
                      <a:endParaRPr lang="en-GB" sz="32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760833901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/>
          <p:cNvGraphicFramePr>
            <a:graphicFrameLocks noGrp="1"/>
          </p:cNvGraphicFramePr>
          <p:nvPr/>
        </p:nvGraphicFramePr>
        <p:xfrm>
          <a:off x="508000" y="1600196"/>
          <a:ext cx="2787650" cy="50292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7876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Spellings</a:t>
                      </a:r>
                    </a:p>
                  </a:txBody>
                  <a:tcPr>
                    <a:solidFill>
                      <a:srgbClr val="D883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advice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advise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device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devise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licence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license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practice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practise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prophecy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prophesy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</a:tbl>
          </a:graphicData>
        </a:graphic>
      </p:graphicFrame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35547590"/>
              </p:ext>
            </p:extLst>
          </p:nvPr>
        </p:nvGraphicFramePr>
        <p:xfrm>
          <a:off x="508000" y="325966"/>
          <a:ext cx="9055100" cy="94488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16503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789006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433917">
                <a:tc>
                  <a:txBody>
                    <a:bodyPr/>
                    <a:lstStyle/>
                    <a:p>
                      <a:r>
                        <a:rPr lang="en-GB" sz="1400" b="0" i="0" dirty="0">
                          <a:latin typeface="Muli" pitchFamily="2" charset="77"/>
                        </a:rPr>
                        <a:t>Stage: 5</a:t>
                      </a:r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b="0" i="0" baseline="0" dirty="0">
                          <a:latin typeface="Muli" pitchFamily="2" charset="77"/>
                        </a:rPr>
                        <a:t>These words are homophones or near homophones.  They have the same pronunciation but different spellings and/or meanings. 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400" baseline="0" dirty="0">
                        <a:latin typeface="Muli" pitchFamily="2" charset="77"/>
                      </a:endParaRPr>
                    </a:p>
                    <a:p>
                      <a:r>
                        <a:rPr lang="en-GB" sz="1400" baseline="0" dirty="0">
                          <a:latin typeface="Muli" pitchFamily="2" charset="77"/>
                        </a:rPr>
                        <a:t>Name:</a:t>
                      </a:r>
                      <a:endParaRPr lang="en-GB" sz="1400" dirty="0">
                        <a:latin typeface="Muli" pitchFamily="2" charset="77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33917">
                <a:tc>
                  <a:txBody>
                    <a:bodyPr/>
                    <a:lstStyle/>
                    <a:p>
                      <a:r>
                        <a:rPr lang="en-GB" sz="1400" b="0" i="0" dirty="0">
                          <a:latin typeface="Muli" pitchFamily="2" charset="77"/>
                        </a:rPr>
                        <a:t>List: 25</a:t>
                      </a:r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6" name="Rectangle 5"/>
          <p:cNvSpPr/>
          <p:nvPr/>
        </p:nvSpPr>
        <p:spPr>
          <a:xfrm>
            <a:off x="3467100" y="2575877"/>
            <a:ext cx="8724900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r>
              <a:rPr lang="en-GB" dirty="0">
                <a:latin typeface="OpenDyslexicAlta" pitchFamily="2" charset="77"/>
                <a:ea typeface="OpenDyslexic" charset="0"/>
                <a:cs typeface="OpenDyslexic" charset="0"/>
              </a:rPr>
              <a:t>The paramedic said, ”I ________ you to rest your leg and apply ice.”</a:t>
            </a:r>
          </a:p>
          <a:p>
            <a:pPr>
              <a:defRPr/>
            </a:pPr>
            <a:endParaRPr lang="en-GB" dirty="0">
              <a:latin typeface="OpenDyslexicAlta" pitchFamily="2" charset="77"/>
              <a:ea typeface="OpenDyslexic" charset="0"/>
              <a:cs typeface="OpenDyslexic" charset="0"/>
            </a:endParaRPr>
          </a:p>
          <a:p>
            <a:pPr>
              <a:defRPr/>
            </a:pPr>
            <a:r>
              <a:rPr lang="en-GB" dirty="0">
                <a:latin typeface="OpenDyslexicAlta" pitchFamily="2" charset="77"/>
                <a:ea typeface="OpenDyslexic" charset="0"/>
                <a:cs typeface="OpenDyslexic" charset="0"/>
              </a:rPr>
              <a:t>The ________ in his hand would control all of the evil robots. </a:t>
            </a:r>
          </a:p>
          <a:p>
            <a:pPr>
              <a:defRPr/>
            </a:pPr>
            <a:endParaRPr lang="en-GB" dirty="0">
              <a:latin typeface="OpenDyslexicAlta" pitchFamily="2" charset="77"/>
              <a:ea typeface="OpenDyslexic" charset="0"/>
              <a:cs typeface="OpenDyslexic" charset="0"/>
            </a:endParaRPr>
          </a:p>
          <a:p>
            <a:pPr>
              <a:defRPr/>
            </a:pPr>
            <a:r>
              <a:rPr lang="en-GB" dirty="0">
                <a:latin typeface="OpenDyslexicAlta" pitchFamily="2" charset="77"/>
                <a:ea typeface="OpenDyslexic" charset="0"/>
                <a:cs typeface="OpenDyslexic" charset="0"/>
              </a:rPr>
              <a:t>Our teacher gives a pen __________ to those children who write neatly. </a:t>
            </a:r>
          </a:p>
          <a:p>
            <a:pPr>
              <a:defRPr/>
            </a:pPr>
            <a:endParaRPr lang="en-GB" dirty="0">
              <a:latin typeface="OpenDyslexicAlta" pitchFamily="2" charset="77"/>
              <a:ea typeface="OpenDyslexic" charset="0"/>
              <a:cs typeface="OpenDyslexic" charset="0"/>
            </a:endParaRPr>
          </a:p>
          <a:p>
            <a:pPr>
              <a:defRPr/>
            </a:pPr>
            <a:r>
              <a:rPr lang="en-GB" dirty="0">
                <a:latin typeface="OpenDyslexicAlta" pitchFamily="2" charset="77"/>
                <a:ea typeface="OpenDyslexic" charset="0"/>
                <a:cs typeface="OpenDyslexic" charset="0"/>
              </a:rPr>
              <a:t>The guitar club __________ schedule was posted on the library wall. </a:t>
            </a:r>
          </a:p>
          <a:p>
            <a:pPr>
              <a:defRPr/>
            </a:pPr>
            <a:endParaRPr lang="en-GB" dirty="0">
              <a:latin typeface="OpenDyslexicAlta" pitchFamily="2" charset="77"/>
              <a:ea typeface="OpenDyslexic" charset="0"/>
              <a:cs typeface="OpenDyslexic" charset="0"/>
            </a:endParaRPr>
          </a:p>
          <a:p>
            <a:pPr>
              <a:defRPr/>
            </a:pPr>
            <a:endParaRPr lang="en-GB" dirty="0">
              <a:latin typeface="OpenDyslexicAlta" pitchFamily="2" charset="77"/>
              <a:ea typeface="OpenDyslexic" charset="0"/>
              <a:cs typeface="OpenDyslexic" charset="0"/>
            </a:endParaRPr>
          </a:p>
          <a:p>
            <a:pPr>
              <a:defRPr/>
            </a:pPr>
            <a:r>
              <a:rPr lang="en-GB" dirty="0">
                <a:latin typeface="OpenDyslexicAlta" pitchFamily="2" charset="77"/>
                <a:ea typeface="OpenDyslexic" charset="0"/>
                <a:cs typeface="OpenDyslexic" charset="0"/>
              </a:rPr>
              <a:t>Sealed in a glass tube, the ____________ which predicted Harry’s fate glowed eerily. </a:t>
            </a:r>
          </a:p>
        </p:txBody>
      </p:sp>
      <p:sp>
        <p:nvSpPr>
          <p:cNvPr id="7" name="Rectangle 6"/>
          <p:cNvSpPr/>
          <p:nvPr/>
        </p:nvSpPr>
        <p:spPr>
          <a:xfrm>
            <a:off x="3712028" y="1600196"/>
            <a:ext cx="8235044" cy="646331"/>
          </a:xfrm>
          <a:prstGeom prst="rect">
            <a:avLst/>
          </a:prstGeom>
          <a:solidFill>
            <a:srgbClr val="D883FF"/>
          </a:solidFill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en-GB" dirty="0">
                <a:latin typeface="OpenDyslexicAlta" pitchFamily="2" charset="77"/>
                <a:ea typeface="OpenDyslexic" charset="0"/>
                <a:cs typeface="OpenDyslexic" charset="0"/>
              </a:rPr>
              <a:t>Choose one of your spellings to complete the sentence. </a:t>
            </a:r>
          </a:p>
          <a:p>
            <a:pPr algn="ctr">
              <a:defRPr/>
            </a:pPr>
            <a:r>
              <a:rPr lang="en-GB" dirty="0">
                <a:latin typeface="OpenDyslexicAlta" pitchFamily="2" charset="77"/>
                <a:ea typeface="OpenDyslexic" charset="0"/>
                <a:cs typeface="OpenDyslexic" charset="0"/>
              </a:rPr>
              <a:t>Only one of the pair is correct. </a:t>
            </a:r>
          </a:p>
        </p:txBody>
      </p:sp>
    </p:spTree>
    <p:extLst>
      <p:ext uri="{BB962C8B-B14F-4D97-AF65-F5344CB8AC3E}">
        <p14:creationId xmlns:p14="http://schemas.microsoft.com/office/powerpoint/2010/main" val="528008474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/>
          <p:cNvGraphicFramePr>
            <a:graphicFrameLocks noGrp="1"/>
          </p:cNvGraphicFramePr>
          <p:nvPr/>
        </p:nvGraphicFramePr>
        <p:xfrm>
          <a:off x="508000" y="1600196"/>
          <a:ext cx="2787650" cy="50292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7876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Spellings</a:t>
                      </a:r>
                    </a:p>
                  </a:txBody>
                  <a:tcPr>
                    <a:solidFill>
                      <a:srgbClr val="D883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aisle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isle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aloud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allowed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altar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alter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ascent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assent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farther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father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</a:tbl>
          </a:graphicData>
        </a:graphic>
      </p:graphicFrame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45731843"/>
              </p:ext>
            </p:extLst>
          </p:nvPr>
        </p:nvGraphicFramePr>
        <p:xfrm>
          <a:off x="508000" y="325966"/>
          <a:ext cx="9055100" cy="94488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16503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789006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433917">
                <a:tc>
                  <a:txBody>
                    <a:bodyPr/>
                    <a:lstStyle/>
                    <a:p>
                      <a:r>
                        <a:rPr lang="en-GB" sz="1400" b="0" i="0" dirty="0">
                          <a:latin typeface="Muli" pitchFamily="2" charset="77"/>
                        </a:rPr>
                        <a:t>Stage: 5</a:t>
                      </a:r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b="0" i="0" baseline="0" dirty="0">
                          <a:latin typeface="Muli" pitchFamily="2" charset="77"/>
                        </a:rPr>
                        <a:t>These words are homophones or near homophones.  They have the same pronunciation but different spellings and/or meanings. 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400" baseline="0" dirty="0">
                        <a:latin typeface="Muli" pitchFamily="2" charset="77"/>
                      </a:endParaRPr>
                    </a:p>
                    <a:p>
                      <a:r>
                        <a:rPr lang="en-GB" sz="1400" baseline="0" dirty="0">
                          <a:latin typeface="Muli" pitchFamily="2" charset="77"/>
                        </a:rPr>
                        <a:t>Name:</a:t>
                      </a:r>
                      <a:endParaRPr lang="en-GB" sz="1400" dirty="0">
                        <a:latin typeface="Muli" pitchFamily="2" charset="77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33917">
                <a:tc>
                  <a:txBody>
                    <a:bodyPr/>
                    <a:lstStyle/>
                    <a:p>
                      <a:r>
                        <a:rPr lang="en-GB" sz="1400" b="0" i="0" dirty="0">
                          <a:latin typeface="Muli" pitchFamily="2" charset="77"/>
                        </a:rPr>
                        <a:t>List: 26</a:t>
                      </a:r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pic>
        <p:nvPicPr>
          <p:cNvPr id="6" name="Picture 5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942155" y="1396998"/>
            <a:ext cx="1076159" cy="1422402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5018314" y="1600196"/>
            <a:ext cx="7032172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dirty="0">
                <a:latin typeface="OpenDyslexicAlta" pitchFamily="2" charset="77"/>
                <a:ea typeface="OpenDyslexic" charset="0"/>
                <a:cs typeface="OpenDyslexic" charset="0"/>
              </a:rPr>
              <a:t>Marvin has completed his homophone homework below.</a:t>
            </a:r>
          </a:p>
          <a:p>
            <a:endParaRPr lang="en-GB" sz="1600" dirty="0">
              <a:latin typeface="OpenDyslexicAlta" pitchFamily="2" charset="77"/>
              <a:ea typeface="OpenDyslexic" charset="0"/>
              <a:cs typeface="OpenDyslexic" charset="0"/>
            </a:endParaRPr>
          </a:p>
          <a:p>
            <a:r>
              <a:rPr lang="en-GB" sz="1600" dirty="0">
                <a:latin typeface="OpenDyslexicAlta" pitchFamily="2" charset="77"/>
                <a:ea typeface="OpenDyslexic" charset="0"/>
                <a:cs typeface="OpenDyslexic" charset="0"/>
              </a:rPr>
              <a:t>Can you mark it for him.  Correct any incorrect answers for him.  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554185" y="2819400"/>
            <a:ext cx="8496301" cy="379719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GB" dirty="0">
                <a:latin typeface="OpenDyslexicAlta" pitchFamily="2" charset="77"/>
                <a:ea typeface="OpenDyslexic" charset="0"/>
                <a:cs typeface="OpenDyslexic" charset="0"/>
              </a:rPr>
              <a:t>The </a:t>
            </a:r>
            <a:r>
              <a:rPr lang="en-GB" dirty="0">
                <a:solidFill>
                  <a:srgbClr val="FF0000"/>
                </a:solidFill>
                <a:latin typeface="OpenDyslexicAlta" pitchFamily="2" charset="77"/>
                <a:ea typeface="OpenDyslexic" charset="0"/>
                <a:cs typeface="OpenDyslexic" charset="0"/>
              </a:rPr>
              <a:t>aisle </a:t>
            </a:r>
            <a:r>
              <a:rPr lang="en-GB" dirty="0">
                <a:latin typeface="OpenDyslexicAlta" pitchFamily="2" charset="77"/>
                <a:ea typeface="OpenDyslexic" charset="0"/>
                <a:cs typeface="OpenDyslexic" charset="0"/>
              </a:rPr>
              <a:t>of Madagascar can be found off the coast of Africa. </a:t>
            </a:r>
          </a:p>
          <a:p>
            <a:pPr>
              <a:lnSpc>
                <a:spcPct val="150000"/>
              </a:lnSpc>
            </a:pPr>
            <a:endParaRPr lang="en-GB" dirty="0">
              <a:latin typeface="OpenDyslexicAlta" pitchFamily="2" charset="77"/>
              <a:ea typeface="OpenDyslexic" charset="0"/>
              <a:cs typeface="OpenDyslexic" charset="0"/>
            </a:endParaRPr>
          </a:p>
          <a:p>
            <a:pPr>
              <a:lnSpc>
                <a:spcPct val="150000"/>
              </a:lnSpc>
            </a:pPr>
            <a:r>
              <a:rPr lang="en-GB" dirty="0">
                <a:latin typeface="OpenDyslexicAlta" pitchFamily="2" charset="77"/>
                <a:ea typeface="OpenDyslexic" charset="0"/>
                <a:cs typeface="OpenDyslexic" charset="0"/>
              </a:rPr>
              <a:t>Albert was nervous as he read </a:t>
            </a:r>
            <a:r>
              <a:rPr lang="en-GB" dirty="0">
                <a:solidFill>
                  <a:srgbClr val="FF0000"/>
                </a:solidFill>
                <a:latin typeface="OpenDyslexicAlta" pitchFamily="2" charset="77"/>
                <a:ea typeface="OpenDyslexic" charset="0"/>
                <a:cs typeface="OpenDyslexic" charset="0"/>
              </a:rPr>
              <a:t>aloud </a:t>
            </a:r>
            <a:r>
              <a:rPr lang="en-GB" dirty="0">
                <a:latin typeface="OpenDyslexicAlta" pitchFamily="2" charset="77"/>
                <a:ea typeface="OpenDyslexic" charset="0"/>
                <a:cs typeface="OpenDyslexic" charset="0"/>
              </a:rPr>
              <a:t>in front of the whole school.</a:t>
            </a:r>
          </a:p>
          <a:p>
            <a:pPr>
              <a:lnSpc>
                <a:spcPct val="150000"/>
              </a:lnSpc>
            </a:pPr>
            <a:endParaRPr lang="en-GB" dirty="0">
              <a:latin typeface="OpenDyslexicAlta" pitchFamily="2" charset="77"/>
              <a:ea typeface="OpenDyslexic" charset="0"/>
              <a:cs typeface="OpenDyslexic" charset="0"/>
            </a:endParaRPr>
          </a:p>
          <a:p>
            <a:pPr>
              <a:lnSpc>
                <a:spcPct val="150000"/>
              </a:lnSpc>
            </a:pPr>
            <a:r>
              <a:rPr lang="en-GB" dirty="0">
                <a:latin typeface="OpenDyslexicAlta" pitchFamily="2" charset="77"/>
                <a:ea typeface="OpenDyslexic" charset="0"/>
                <a:cs typeface="OpenDyslexic" charset="0"/>
              </a:rPr>
              <a:t>The Bishop stood at the </a:t>
            </a:r>
            <a:r>
              <a:rPr lang="en-GB" dirty="0">
                <a:solidFill>
                  <a:srgbClr val="FF0000"/>
                </a:solidFill>
                <a:latin typeface="OpenDyslexicAlta" pitchFamily="2" charset="77"/>
                <a:ea typeface="OpenDyslexic" charset="0"/>
                <a:cs typeface="OpenDyslexic" charset="0"/>
              </a:rPr>
              <a:t>alter </a:t>
            </a:r>
            <a:r>
              <a:rPr lang="en-GB" dirty="0">
                <a:latin typeface="OpenDyslexicAlta" pitchFamily="2" charset="77"/>
                <a:ea typeface="OpenDyslexic" charset="0"/>
                <a:cs typeface="OpenDyslexic" charset="0"/>
              </a:rPr>
              <a:t>any prayed solemnly. </a:t>
            </a:r>
          </a:p>
          <a:p>
            <a:pPr>
              <a:lnSpc>
                <a:spcPct val="150000"/>
              </a:lnSpc>
            </a:pPr>
            <a:endParaRPr lang="en-GB" dirty="0">
              <a:latin typeface="OpenDyslexicAlta" pitchFamily="2" charset="77"/>
              <a:ea typeface="OpenDyslexic" charset="0"/>
              <a:cs typeface="OpenDyslexic" charset="0"/>
            </a:endParaRPr>
          </a:p>
          <a:p>
            <a:pPr>
              <a:lnSpc>
                <a:spcPct val="150000"/>
              </a:lnSpc>
            </a:pPr>
            <a:r>
              <a:rPr lang="en-GB" dirty="0">
                <a:latin typeface="OpenDyslexicAlta" pitchFamily="2" charset="77"/>
                <a:ea typeface="OpenDyslexic" charset="0"/>
                <a:cs typeface="OpenDyslexic" charset="0"/>
              </a:rPr>
              <a:t>Tired and weary, the explorers began their </a:t>
            </a:r>
            <a:r>
              <a:rPr lang="en-GB" dirty="0">
                <a:solidFill>
                  <a:srgbClr val="FF0000"/>
                </a:solidFill>
                <a:latin typeface="OpenDyslexicAlta" pitchFamily="2" charset="77"/>
                <a:ea typeface="OpenDyslexic" charset="0"/>
                <a:cs typeface="OpenDyslexic" charset="0"/>
              </a:rPr>
              <a:t>assent </a:t>
            </a:r>
            <a:r>
              <a:rPr lang="en-GB" dirty="0">
                <a:latin typeface="OpenDyslexicAlta" pitchFamily="2" charset="77"/>
                <a:ea typeface="OpenDyslexic" charset="0"/>
                <a:cs typeface="OpenDyslexic" charset="0"/>
              </a:rPr>
              <a:t>to the summit. </a:t>
            </a:r>
          </a:p>
          <a:p>
            <a:pPr>
              <a:lnSpc>
                <a:spcPct val="150000"/>
              </a:lnSpc>
            </a:pPr>
            <a:endParaRPr lang="en-GB" dirty="0">
              <a:latin typeface="OpenDyslexicAlta" pitchFamily="2" charset="77"/>
              <a:ea typeface="OpenDyslexic" charset="0"/>
              <a:cs typeface="OpenDyslexic" charset="0"/>
            </a:endParaRPr>
          </a:p>
          <a:p>
            <a:pPr>
              <a:lnSpc>
                <a:spcPct val="150000"/>
              </a:lnSpc>
            </a:pPr>
            <a:r>
              <a:rPr lang="en-GB" dirty="0">
                <a:latin typeface="OpenDyslexicAlta" pitchFamily="2" charset="77"/>
                <a:ea typeface="OpenDyslexic" charset="0"/>
                <a:cs typeface="OpenDyslexic" charset="0"/>
              </a:rPr>
              <a:t>“Just a little </a:t>
            </a:r>
            <a:r>
              <a:rPr lang="en-GB" dirty="0">
                <a:solidFill>
                  <a:srgbClr val="FF0000"/>
                </a:solidFill>
                <a:latin typeface="OpenDyslexicAlta" pitchFamily="2" charset="77"/>
                <a:ea typeface="OpenDyslexic" charset="0"/>
                <a:cs typeface="OpenDyslexic" charset="0"/>
              </a:rPr>
              <a:t>farther</a:t>
            </a:r>
            <a:r>
              <a:rPr lang="en-GB" dirty="0">
                <a:latin typeface="OpenDyslexicAlta" pitchFamily="2" charset="77"/>
                <a:ea typeface="OpenDyslexic" charset="0"/>
                <a:cs typeface="OpenDyslexic" charset="0"/>
              </a:rPr>
              <a:t>!”</a:t>
            </a:r>
            <a:r>
              <a:rPr lang="en-GB" dirty="0">
                <a:solidFill>
                  <a:srgbClr val="FF0000"/>
                </a:solidFill>
                <a:latin typeface="OpenDyslexicAlta" pitchFamily="2" charset="77"/>
                <a:ea typeface="OpenDyslexic" charset="0"/>
                <a:cs typeface="OpenDyslexic" charset="0"/>
              </a:rPr>
              <a:t> </a:t>
            </a:r>
            <a:r>
              <a:rPr lang="en-GB" dirty="0">
                <a:latin typeface="OpenDyslexicAlta" pitchFamily="2" charset="77"/>
                <a:ea typeface="OpenDyslexic" charset="0"/>
                <a:cs typeface="OpenDyslexic" charset="0"/>
              </a:rPr>
              <a:t>she said as they turned the corner. </a:t>
            </a:r>
          </a:p>
        </p:txBody>
      </p:sp>
    </p:spTree>
    <p:extLst>
      <p:ext uri="{BB962C8B-B14F-4D97-AF65-F5344CB8AC3E}">
        <p14:creationId xmlns:p14="http://schemas.microsoft.com/office/powerpoint/2010/main" val="1698248324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90570220"/>
              </p:ext>
            </p:extLst>
          </p:nvPr>
        </p:nvGraphicFramePr>
        <p:xfrm>
          <a:off x="508000" y="1600196"/>
          <a:ext cx="2787650" cy="50292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7876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Spellings</a:t>
                      </a:r>
                    </a:p>
                  </a:txBody>
                  <a:tcPr>
                    <a:solidFill>
                      <a:srgbClr val="D883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guessed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guest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heard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herd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morning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mourning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past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passed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bridal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bridle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</a:tbl>
          </a:graphicData>
        </a:graphic>
      </p:graphicFrame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73430591"/>
              </p:ext>
            </p:extLst>
          </p:nvPr>
        </p:nvGraphicFramePr>
        <p:xfrm>
          <a:off x="508000" y="325966"/>
          <a:ext cx="9055100" cy="94488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16503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789006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433917">
                <a:tc>
                  <a:txBody>
                    <a:bodyPr/>
                    <a:lstStyle/>
                    <a:p>
                      <a:r>
                        <a:rPr lang="en-GB" sz="1400" b="0" i="0" dirty="0">
                          <a:latin typeface="Muli" pitchFamily="2" charset="77"/>
                        </a:rPr>
                        <a:t>Stage: 5</a:t>
                      </a:r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b="0" i="0" baseline="0" dirty="0">
                          <a:latin typeface="Muli" pitchFamily="2" charset="77"/>
                        </a:rPr>
                        <a:t>These words are homophones or near homophones.  They have the same pronunciation but different spellings and/or meanings. 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400" baseline="0" dirty="0">
                        <a:latin typeface="Muli" pitchFamily="2" charset="77"/>
                      </a:endParaRPr>
                    </a:p>
                    <a:p>
                      <a:r>
                        <a:rPr lang="en-GB" sz="1400" baseline="0" dirty="0">
                          <a:latin typeface="Muli" pitchFamily="2" charset="77"/>
                        </a:rPr>
                        <a:t>Name:</a:t>
                      </a:r>
                      <a:endParaRPr lang="en-GB" sz="1400" dirty="0">
                        <a:latin typeface="Muli" pitchFamily="2" charset="77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33917">
                <a:tc>
                  <a:txBody>
                    <a:bodyPr/>
                    <a:lstStyle/>
                    <a:p>
                      <a:r>
                        <a:rPr lang="en-GB" sz="1400" b="0" i="0" dirty="0">
                          <a:latin typeface="Muli" pitchFamily="2" charset="77"/>
                        </a:rPr>
                        <a:t>List: 27</a:t>
                      </a:r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6" name="Rectangle 5"/>
          <p:cNvSpPr/>
          <p:nvPr/>
        </p:nvSpPr>
        <p:spPr>
          <a:xfrm>
            <a:off x="3450771" y="1477248"/>
            <a:ext cx="8496301" cy="338554"/>
          </a:xfrm>
          <a:prstGeom prst="rect">
            <a:avLst/>
          </a:prstGeom>
          <a:solidFill>
            <a:srgbClr val="D883FF"/>
          </a:solidFill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en-GB" sz="1600" dirty="0">
                <a:latin typeface="OpenDyslexicAlta" pitchFamily="2" charset="77"/>
                <a:ea typeface="OpenDyslexic" charset="0"/>
                <a:cs typeface="OpenDyslexic" charset="0"/>
              </a:rPr>
              <a:t>Insert each pair of homophones into the correct place in the sentence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450771" y="1814312"/>
            <a:ext cx="8496301" cy="475065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GB" sz="1700" dirty="0">
                <a:latin typeface="OpenDyslexicAlta" pitchFamily="2" charset="77"/>
                <a:ea typeface="OpenDyslexic" charset="0"/>
                <a:cs typeface="OpenDyslexic" charset="0"/>
              </a:rPr>
              <a:t>I _______a _______ of buffalo trundle past my tent this morning.</a:t>
            </a:r>
          </a:p>
          <a:p>
            <a:pPr>
              <a:lnSpc>
                <a:spcPct val="150000"/>
              </a:lnSpc>
            </a:pPr>
            <a:endParaRPr lang="en-GB" sz="1700" dirty="0">
              <a:latin typeface="OpenDyslexicAlta" pitchFamily="2" charset="77"/>
              <a:ea typeface="OpenDyslexic" charset="0"/>
              <a:cs typeface="OpenDyslexic" charset="0"/>
            </a:endParaRPr>
          </a:p>
          <a:p>
            <a:pPr>
              <a:lnSpc>
                <a:spcPct val="150000"/>
              </a:lnSpc>
            </a:pPr>
            <a:r>
              <a:rPr lang="en-GB" sz="1700" dirty="0">
                <a:latin typeface="OpenDyslexicAlta" pitchFamily="2" charset="77"/>
                <a:ea typeface="OpenDyslexic" charset="0"/>
                <a:cs typeface="OpenDyslexic" charset="0"/>
              </a:rPr>
              <a:t>The _______ on the quiz show _______ the right answer. </a:t>
            </a:r>
          </a:p>
          <a:p>
            <a:pPr>
              <a:lnSpc>
                <a:spcPct val="150000"/>
              </a:lnSpc>
            </a:pPr>
            <a:endParaRPr lang="en-GB" sz="1700" dirty="0">
              <a:latin typeface="OpenDyslexicAlta" pitchFamily="2" charset="77"/>
              <a:ea typeface="OpenDyslexic" charset="0"/>
              <a:cs typeface="OpenDyslexic" charset="0"/>
            </a:endParaRPr>
          </a:p>
          <a:p>
            <a:pPr>
              <a:lnSpc>
                <a:spcPct val="150000"/>
              </a:lnSpc>
            </a:pPr>
            <a:r>
              <a:rPr lang="en-GB" sz="1700" dirty="0">
                <a:latin typeface="OpenDyslexicAlta" pitchFamily="2" charset="77"/>
                <a:ea typeface="OpenDyslexic" charset="0"/>
                <a:cs typeface="OpenDyslexic" charset="0"/>
              </a:rPr>
              <a:t>In her white _______ gown the beautiful lady held tightly to the horse’s _______. </a:t>
            </a:r>
          </a:p>
          <a:p>
            <a:pPr>
              <a:lnSpc>
                <a:spcPct val="150000"/>
              </a:lnSpc>
            </a:pPr>
            <a:endParaRPr lang="en-GB" sz="1700" dirty="0">
              <a:latin typeface="OpenDyslexicAlta" pitchFamily="2" charset="77"/>
              <a:ea typeface="OpenDyslexic" charset="0"/>
              <a:cs typeface="OpenDyslexic" charset="0"/>
            </a:endParaRPr>
          </a:p>
          <a:p>
            <a:pPr>
              <a:lnSpc>
                <a:spcPct val="150000"/>
              </a:lnSpc>
            </a:pPr>
            <a:r>
              <a:rPr lang="en-GB" sz="1700" dirty="0">
                <a:latin typeface="OpenDyslexicAlta" pitchFamily="2" charset="77"/>
                <a:ea typeface="OpenDyslexic" charset="0"/>
                <a:cs typeface="OpenDyslexic" charset="0"/>
              </a:rPr>
              <a:t>He _______ his time researching events that had happened to his family in the _______.</a:t>
            </a:r>
          </a:p>
          <a:p>
            <a:pPr>
              <a:lnSpc>
                <a:spcPct val="150000"/>
              </a:lnSpc>
            </a:pPr>
            <a:endParaRPr lang="en-GB" sz="1700" dirty="0">
              <a:latin typeface="OpenDyslexicAlta" pitchFamily="2" charset="77"/>
              <a:ea typeface="OpenDyslexic" charset="0"/>
              <a:cs typeface="OpenDyslexic" charset="0"/>
            </a:endParaRPr>
          </a:p>
          <a:p>
            <a:pPr>
              <a:lnSpc>
                <a:spcPct val="150000"/>
              </a:lnSpc>
            </a:pPr>
            <a:r>
              <a:rPr lang="en-GB" sz="1700" dirty="0">
                <a:latin typeface="OpenDyslexicAlta" pitchFamily="2" charset="77"/>
                <a:ea typeface="OpenDyslexic" charset="0"/>
                <a:cs typeface="OpenDyslexic" charset="0"/>
              </a:rPr>
              <a:t>On the _______ of the funeral, the people arrived at the church in _______.</a:t>
            </a:r>
          </a:p>
        </p:txBody>
      </p:sp>
    </p:spTree>
    <p:extLst>
      <p:ext uri="{BB962C8B-B14F-4D97-AF65-F5344CB8AC3E}">
        <p14:creationId xmlns:p14="http://schemas.microsoft.com/office/powerpoint/2010/main" val="551471960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5965081-818E-7269-F2FD-4D4090AC2EE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69E3B66-2B56-F3AF-F127-3F2253D2D60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15016004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70781633"/>
              </p:ext>
            </p:extLst>
          </p:nvPr>
        </p:nvGraphicFramePr>
        <p:xfrm>
          <a:off x="508000" y="1600196"/>
          <a:ext cx="11150598" cy="50292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85843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85843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858433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858433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858433">
                  <a:extLst>
                    <a:ext uri="{9D8B030D-6E8A-4147-A177-3AD203B41FA5}">
                      <a16:colId xmlns:a16="http://schemas.microsoft.com/office/drawing/2014/main" val="86083540"/>
                    </a:ext>
                  </a:extLst>
                </a:gridCol>
                <a:gridCol w="1858433">
                  <a:extLst>
                    <a:ext uri="{9D8B030D-6E8A-4147-A177-3AD203B41FA5}">
                      <a16:colId xmlns:a16="http://schemas.microsoft.com/office/drawing/2014/main" val="2180404688"/>
                    </a:ext>
                  </a:extLst>
                </a:gridCol>
              </a:tblGrid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Spellings</a:t>
                      </a:r>
                    </a:p>
                  </a:txBody>
                  <a:tcPr>
                    <a:solidFill>
                      <a:srgbClr val="D883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1</a:t>
                      </a:r>
                      <a:r>
                        <a:rPr lang="en-GB" b="0" i="0" baseline="3000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st</a:t>
                      </a:r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 Attempt</a:t>
                      </a:r>
                    </a:p>
                  </a:txBody>
                  <a:tcPr>
                    <a:solidFill>
                      <a:srgbClr val="D883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2</a:t>
                      </a:r>
                      <a:r>
                        <a:rPr lang="en-GB" b="0" i="0" baseline="3000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nd</a:t>
                      </a:r>
                      <a:r>
                        <a:rPr lang="en-GB" b="0" i="0" baseline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 Attempt</a:t>
                      </a:r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>
                    <a:solidFill>
                      <a:srgbClr val="D883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3</a:t>
                      </a:r>
                      <a:r>
                        <a:rPr lang="en-GB" b="0" i="0" baseline="3000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rd</a:t>
                      </a:r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 Attempt</a:t>
                      </a:r>
                    </a:p>
                  </a:txBody>
                  <a:tcPr>
                    <a:solidFill>
                      <a:srgbClr val="D883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4th Attempt</a:t>
                      </a:r>
                    </a:p>
                  </a:txBody>
                  <a:tcPr>
                    <a:solidFill>
                      <a:srgbClr val="D883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5</a:t>
                      </a:r>
                      <a:r>
                        <a:rPr lang="en-GB" b="0" i="0" baseline="3000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th</a:t>
                      </a:r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 Attempt</a:t>
                      </a:r>
                    </a:p>
                  </a:txBody>
                  <a:tcPr>
                    <a:solidFill>
                      <a:srgbClr val="D883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cereal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serial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complement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compliment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principal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principle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stationary</a:t>
                      </a:r>
                      <a:r>
                        <a:rPr lang="en-GB" b="0" i="0" baseline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 </a:t>
                      </a:r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stationery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wary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weary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</a:tbl>
          </a:graphicData>
        </a:graphic>
      </p:graphicFrame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24244638"/>
              </p:ext>
            </p:extLst>
          </p:nvPr>
        </p:nvGraphicFramePr>
        <p:xfrm>
          <a:off x="508000" y="325966"/>
          <a:ext cx="9055100" cy="94488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16503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789006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433917">
                <a:tc>
                  <a:txBody>
                    <a:bodyPr/>
                    <a:lstStyle/>
                    <a:p>
                      <a:r>
                        <a:rPr lang="en-GB" sz="1400" b="0" i="0" dirty="0">
                          <a:latin typeface="Muli" pitchFamily="2" charset="77"/>
                        </a:rPr>
                        <a:t>Stage: 5</a:t>
                      </a:r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b="0" i="0" baseline="0" dirty="0">
                          <a:latin typeface="Muli" pitchFamily="2" charset="77"/>
                        </a:rPr>
                        <a:t>These words are homophones or near homophones.  They have the same pronunciation but different spellings and/or meanings. 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400" baseline="0" dirty="0">
                        <a:latin typeface="Muli" pitchFamily="2" charset="77"/>
                      </a:endParaRPr>
                    </a:p>
                    <a:p>
                      <a:r>
                        <a:rPr lang="en-GB" sz="1400" baseline="0" dirty="0">
                          <a:latin typeface="Muli" pitchFamily="2" charset="77"/>
                        </a:rPr>
                        <a:t>Name:</a:t>
                      </a:r>
                      <a:endParaRPr lang="en-GB" sz="1400" dirty="0">
                        <a:latin typeface="Muli" pitchFamily="2" charset="77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33917">
                <a:tc>
                  <a:txBody>
                    <a:bodyPr/>
                    <a:lstStyle/>
                    <a:p>
                      <a:r>
                        <a:rPr lang="en-GB" sz="1400" b="0" i="0" dirty="0">
                          <a:latin typeface="Muli" pitchFamily="2" charset="77"/>
                        </a:rPr>
                        <a:t>List: 28</a:t>
                      </a:r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9811268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AF9EE43-698E-0FBF-434E-5CAFB6ACF06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C924025-8EC3-6EB2-7008-43C56EDCC90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1329201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/>
          <p:cNvGraphicFramePr>
            <a:graphicFrameLocks noGrp="1"/>
          </p:cNvGraphicFramePr>
          <p:nvPr/>
        </p:nvGraphicFramePr>
        <p:xfrm>
          <a:off x="508000" y="1600196"/>
          <a:ext cx="2787650" cy="50292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7876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Spellings</a:t>
                      </a:r>
                    </a:p>
                  </a:txBody>
                  <a:tcPr>
                    <a:solidFill>
                      <a:srgbClr val="D883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affect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effect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precede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proceed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draft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draught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dessert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desert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whose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who’s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</a:tbl>
          </a:graphicData>
        </a:graphic>
      </p:graphicFrame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37082131"/>
              </p:ext>
            </p:extLst>
          </p:nvPr>
        </p:nvGraphicFramePr>
        <p:xfrm>
          <a:off x="508000" y="325966"/>
          <a:ext cx="9055100" cy="94488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16503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789006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433917">
                <a:tc>
                  <a:txBody>
                    <a:bodyPr/>
                    <a:lstStyle/>
                    <a:p>
                      <a:r>
                        <a:rPr lang="en-GB" sz="1400" b="0" i="0" dirty="0">
                          <a:latin typeface="Muli" pitchFamily="2" charset="77"/>
                        </a:rPr>
                        <a:t>Stage: 5</a:t>
                      </a:r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b="0" i="0" baseline="0" dirty="0">
                          <a:latin typeface="Muli" pitchFamily="2" charset="77"/>
                        </a:rPr>
                        <a:t>These words are homophones or near homophones.  They have the same pronunciation but different spellings and/or meanings. 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400" baseline="0" dirty="0">
                        <a:latin typeface="Muli" pitchFamily="2" charset="77"/>
                      </a:endParaRPr>
                    </a:p>
                    <a:p>
                      <a:r>
                        <a:rPr lang="en-GB" sz="1400" baseline="0" dirty="0">
                          <a:latin typeface="Muli" pitchFamily="2" charset="77"/>
                        </a:rPr>
                        <a:t>Name:</a:t>
                      </a:r>
                      <a:endParaRPr lang="en-GB" sz="1400" dirty="0">
                        <a:latin typeface="Muli" pitchFamily="2" charset="77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33917">
                <a:tc>
                  <a:txBody>
                    <a:bodyPr/>
                    <a:lstStyle/>
                    <a:p>
                      <a:r>
                        <a:rPr lang="en-GB" sz="1400" b="0" i="0" dirty="0">
                          <a:latin typeface="Muli" pitchFamily="2" charset="77"/>
                        </a:rPr>
                        <a:t>List: 29</a:t>
                      </a:r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9682064"/>
              </p:ext>
            </p:extLst>
          </p:nvPr>
        </p:nvGraphicFramePr>
        <p:xfrm>
          <a:off x="4223658" y="1432845"/>
          <a:ext cx="7032173" cy="4665220"/>
        </p:xfrm>
        <a:graphic>
          <a:graphicData uri="http://schemas.openxmlformats.org/drawingml/2006/table">
            <a:tbl>
              <a:tblPr firstRow="1" firstCol="1" bandRow="1">
                <a:tableStyleId>{5940675A-B579-460E-94D1-54222C63F5DA}</a:tableStyleId>
              </a:tblPr>
              <a:tblGrid>
                <a:gridCol w="44765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4765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39816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442754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440796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447652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440308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440308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440308">
                  <a:extLst>
                    <a:ext uri="{9D8B030D-6E8A-4147-A177-3AD203B41FA5}">
                      <a16:colId xmlns:a16="http://schemas.microsoft.com/office/drawing/2014/main" val="20008"/>
                    </a:ext>
                  </a:extLst>
                </a:gridCol>
                <a:gridCol w="440308">
                  <a:extLst>
                    <a:ext uri="{9D8B030D-6E8A-4147-A177-3AD203B41FA5}">
                      <a16:colId xmlns:a16="http://schemas.microsoft.com/office/drawing/2014/main" val="20009"/>
                    </a:ext>
                  </a:extLst>
                </a:gridCol>
                <a:gridCol w="440308">
                  <a:extLst>
                    <a:ext uri="{9D8B030D-6E8A-4147-A177-3AD203B41FA5}">
                      <a16:colId xmlns:a16="http://schemas.microsoft.com/office/drawing/2014/main" val="20010"/>
                    </a:ext>
                  </a:extLst>
                </a:gridCol>
                <a:gridCol w="448143">
                  <a:extLst>
                    <a:ext uri="{9D8B030D-6E8A-4147-A177-3AD203B41FA5}">
                      <a16:colId xmlns:a16="http://schemas.microsoft.com/office/drawing/2014/main" val="20011"/>
                    </a:ext>
                  </a:extLst>
                </a:gridCol>
                <a:gridCol w="429042">
                  <a:extLst>
                    <a:ext uri="{9D8B030D-6E8A-4147-A177-3AD203B41FA5}">
                      <a16:colId xmlns:a16="http://schemas.microsoft.com/office/drawing/2014/main" val="20012"/>
                    </a:ext>
                  </a:extLst>
                </a:gridCol>
                <a:gridCol w="429042">
                  <a:extLst>
                    <a:ext uri="{9D8B030D-6E8A-4147-A177-3AD203B41FA5}">
                      <a16:colId xmlns:a16="http://schemas.microsoft.com/office/drawing/2014/main" val="20013"/>
                    </a:ext>
                  </a:extLst>
                </a:gridCol>
                <a:gridCol w="429042">
                  <a:extLst>
                    <a:ext uri="{9D8B030D-6E8A-4147-A177-3AD203B41FA5}">
                      <a16:colId xmlns:a16="http://schemas.microsoft.com/office/drawing/2014/main" val="20014"/>
                    </a:ext>
                  </a:extLst>
                </a:gridCol>
                <a:gridCol w="429042">
                  <a:extLst>
                    <a:ext uri="{9D8B030D-6E8A-4147-A177-3AD203B41FA5}">
                      <a16:colId xmlns:a16="http://schemas.microsoft.com/office/drawing/2014/main" val="20015"/>
                    </a:ext>
                  </a:extLst>
                </a:gridCol>
              </a:tblGrid>
              <a:tr h="466522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d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f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a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g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h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j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k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l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z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x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c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v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b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n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m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66522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q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f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f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g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h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e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d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r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a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f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t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z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x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r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c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w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66522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w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d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f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a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s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d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f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g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h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s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j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k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l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o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v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h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66522"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h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s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e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f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f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e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c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t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h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d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o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y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t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c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b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o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66522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o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a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c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a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j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k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s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d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f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g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r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h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u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e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m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s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66522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s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e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t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t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r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l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m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n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b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v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c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a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w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e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q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e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66522"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y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r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y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t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r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e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c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e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d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e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o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u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d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w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e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466522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x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z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o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 err="1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i</a:t>
                      </a:r>
                      <a:endParaRPr lang="en-GB" sz="24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w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e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r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t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y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q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o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g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a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s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466522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z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d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e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s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s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e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r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t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j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k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l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y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t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h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r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466522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x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c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v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v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b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n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m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k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u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g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d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e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s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e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r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t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</a:tbl>
          </a:graphicData>
        </a:graphic>
      </p:graphicFrame>
      <p:sp>
        <p:nvSpPr>
          <p:cNvPr id="7" name="TextBox 6"/>
          <p:cNvSpPr txBox="1"/>
          <p:nvPr/>
        </p:nvSpPr>
        <p:spPr>
          <a:xfrm>
            <a:off x="4580371" y="6260064"/>
            <a:ext cx="791670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OpenDyslexicAlta" pitchFamily="2" charset="77"/>
                <a:ea typeface="OpenDyslexic" charset="0"/>
                <a:cs typeface="OpenDyslexic" charset="0"/>
              </a:rPr>
              <a:t>Can you find your spellings hidden in this word search?</a:t>
            </a:r>
          </a:p>
        </p:txBody>
      </p:sp>
    </p:spTree>
    <p:extLst>
      <p:ext uri="{BB962C8B-B14F-4D97-AF65-F5344CB8AC3E}">
        <p14:creationId xmlns:p14="http://schemas.microsoft.com/office/powerpoint/2010/main" val="442560191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/>
          <p:cNvGraphicFramePr>
            <a:graphicFrameLocks noGrp="1"/>
          </p:cNvGraphicFramePr>
          <p:nvPr/>
        </p:nvGraphicFramePr>
        <p:xfrm>
          <a:off x="508000" y="1600196"/>
          <a:ext cx="2787650" cy="50292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7876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Spellings</a:t>
                      </a:r>
                    </a:p>
                  </a:txBody>
                  <a:tcPr>
                    <a:solidFill>
                      <a:srgbClr val="D883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achieve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apparent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bargain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bruise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community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mischievous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muscle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necessary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vehicle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system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</a:tbl>
          </a:graphicData>
        </a:graphic>
      </p:graphicFrame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3372796"/>
              </p:ext>
            </p:extLst>
          </p:nvPr>
        </p:nvGraphicFramePr>
        <p:xfrm>
          <a:off x="508000" y="325966"/>
          <a:ext cx="9055100" cy="86783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16503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789006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433917">
                <a:tc>
                  <a:txBody>
                    <a:bodyPr/>
                    <a:lstStyle/>
                    <a:p>
                      <a:r>
                        <a:rPr lang="en-GB" sz="1400" b="0" i="0" dirty="0">
                          <a:latin typeface="Muli" pitchFamily="2" charset="77"/>
                        </a:rPr>
                        <a:t>Stage: 5</a:t>
                      </a:r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b="1" i="0" dirty="0">
                          <a:solidFill>
                            <a:srgbClr val="FF3860"/>
                          </a:solidFill>
                          <a:latin typeface="Muli" pitchFamily="2" charset="77"/>
                        </a:rPr>
                        <a:t>Challenge Words</a:t>
                      </a:r>
                      <a:endParaRPr lang="en-GB" sz="1400" b="1" i="0" baseline="0" dirty="0">
                        <a:solidFill>
                          <a:srgbClr val="FF3860"/>
                        </a:solidFill>
                        <a:latin typeface="Muli" pitchFamily="2" charset="77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400" baseline="0" dirty="0"/>
                    </a:p>
                    <a:p>
                      <a:r>
                        <a:rPr lang="en-GB" sz="1400" baseline="0" dirty="0"/>
                        <a:t>Name:</a:t>
                      </a:r>
                      <a:endParaRPr lang="en-GB" sz="1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33917">
                <a:tc>
                  <a:txBody>
                    <a:bodyPr/>
                    <a:lstStyle/>
                    <a:p>
                      <a:r>
                        <a:rPr lang="en-GB" sz="1400" b="0" i="0" dirty="0">
                          <a:latin typeface="Muli" pitchFamily="2" charset="77"/>
                        </a:rPr>
                        <a:t>List: 30</a:t>
                      </a:r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6" name="TextBox 5"/>
          <p:cNvSpPr txBox="1"/>
          <p:nvPr/>
        </p:nvSpPr>
        <p:spPr>
          <a:xfrm>
            <a:off x="3471334" y="1494742"/>
            <a:ext cx="8644466" cy="77098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u="sng" dirty="0">
                <a:latin typeface="OpenDyslexicAlta" pitchFamily="2" charset="77"/>
                <a:ea typeface="OpenDyslexic" charset="0"/>
                <a:cs typeface="OpenDyslexic" charset="0"/>
              </a:rPr>
              <a:t>Write the correct spelling into each sentence. </a:t>
            </a:r>
            <a:endParaRPr lang="en-GB" dirty="0">
              <a:latin typeface="OpenDyslexicAlta" pitchFamily="2" charset="77"/>
              <a:ea typeface="OpenDyslexic" charset="0"/>
              <a:cs typeface="OpenDyslexic" charset="0"/>
            </a:endParaRPr>
          </a:p>
          <a:p>
            <a:pPr>
              <a:lnSpc>
                <a:spcPct val="150000"/>
              </a:lnSpc>
            </a:pPr>
            <a:r>
              <a:rPr lang="en-GB" dirty="0">
                <a:latin typeface="OpenDyslexicAlta" pitchFamily="2" charset="77"/>
                <a:ea typeface="OpenDyslexic" charset="0"/>
                <a:cs typeface="OpenDyslexic" charset="0"/>
              </a:rPr>
              <a:t>If you _______ a _______ in your leg it can be very painful. </a:t>
            </a:r>
          </a:p>
          <a:p>
            <a:pPr>
              <a:lnSpc>
                <a:spcPct val="150000"/>
              </a:lnSpc>
            </a:pPr>
            <a:r>
              <a:rPr lang="en-GB" dirty="0">
                <a:latin typeface="OpenDyslexicAlta" pitchFamily="2" charset="77"/>
                <a:ea typeface="OpenDyslexic" charset="0"/>
                <a:cs typeface="OpenDyslexic" charset="0"/>
              </a:rPr>
              <a:t>Everybody can _______ something if they put their mind to it. </a:t>
            </a:r>
          </a:p>
          <a:p>
            <a:pPr>
              <a:lnSpc>
                <a:spcPct val="150000"/>
              </a:lnSpc>
            </a:pPr>
            <a:r>
              <a:rPr lang="en-GB" dirty="0">
                <a:latin typeface="OpenDyslexicAlta" pitchFamily="2" charset="77"/>
                <a:ea typeface="OpenDyslexic" charset="0"/>
                <a:cs typeface="OpenDyslexic" charset="0"/>
              </a:rPr>
              <a:t>The new _______ in the school canteen means everyone was served quickly. </a:t>
            </a:r>
          </a:p>
          <a:p>
            <a:pPr>
              <a:lnSpc>
                <a:spcPct val="150000"/>
              </a:lnSpc>
            </a:pPr>
            <a:r>
              <a:rPr lang="en-GB" dirty="0">
                <a:latin typeface="OpenDyslexicAlta" pitchFamily="2" charset="77"/>
                <a:ea typeface="OpenDyslexic" charset="0"/>
                <a:cs typeface="OpenDyslexic" charset="0"/>
              </a:rPr>
              <a:t>It became very ________ that something had gone wrong.  </a:t>
            </a:r>
          </a:p>
          <a:p>
            <a:pPr>
              <a:lnSpc>
                <a:spcPct val="150000"/>
              </a:lnSpc>
            </a:pPr>
            <a:r>
              <a:rPr lang="en-GB" dirty="0">
                <a:latin typeface="OpenDyslexicAlta" pitchFamily="2" charset="77"/>
                <a:ea typeface="OpenDyslexic" charset="0"/>
                <a:cs typeface="OpenDyslexic" charset="0"/>
              </a:rPr>
              <a:t>He had a glint in his eye that made him look very _________.</a:t>
            </a:r>
          </a:p>
          <a:p>
            <a:pPr>
              <a:lnSpc>
                <a:spcPct val="150000"/>
              </a:lnSpc>
            </a:pPr>
            <a:r>
              <a:rPr lang="en-GB" dirty="0">
                <a:latin typeface="OpenDyslexicAlta" pitchFamily="2" charset="77"/>
                <a:ea typeface="OpenDyslexic" charset="0"/>
                <a:cs typeface="OpenDyslexic" charset="0"/>
              </a:rPr>
              <a:t>It was _______ for the injured walker to be evacuated using an all-terrain _______.</a:t>
            </a:r>
          </a:p>
          <a:p>
            <a:pPr>
              <a:lnSpc>
                <a:spcPct val="150000"/>
              </a:lnSpc>
            </a:pPr>
            <a:r>
              <a:rPr lang="en-GB" dirty="0">
                <a:latin typeface="OpenDyslexicAlta" pitchFamily="2" charset="77"/>
                <a:ea typeface="OpenDyslexic" charset="0"/>
                <a:cs typeface="OpenDyslexic" charset="0"/>
              </a:rPr>
              <a:t>Street dance practice was held every Thursday in the _______ centre. </a:t>
            </a:r>
          </a:p>
          <a:p>
            <a:pPr>
              <a:lnSpc>
                <a:spcPct val="150000"/>
              </a:lnSpc>
            </a:pPr>
            <a:r>
              <a:rPr lang="en-GB" dirty="0">
                <a:latin typeface="OpenDyslexicAlta" pitchFamily="2" charset="77"/>
                <a:ea typeface="OpenDyslexic" charset="0"/>
                <a:cs typeface="OpenDyslexic" charset="0"/>
              </a:rPr>
              <a:t>”Everything Half Price </a:t>
            </a:r>
            <a:r>
              <a:rPr lang="mr-IN" dirty="0">
                <a:latin typeface="OpenDyslexicAlta" pitchFamily="2" charset="77"/>
                <a:ea typeface="OpenDyslexic" charset="0"/>
                <a:cs typeface="OpenDyslexic" charset="0"/>
              </a:rPr>
              <a:t>–</a:t>
            </a:r>
            <a:r>
              <a:rPr lang="en-GB" dirty="0">
                <a:latin typeface="OpenDyslexicAlta" pitchFamily="2" charset="77"/>
                <a:ea typeface="OpenDyslexic" charset="0"/>
                <a:cs typeface="OpenDyslexic" charset="0"/>
              </a:rPr>
              <a:t> Grab Yourself A ________!”  said the sign in the shop window. </a:t>
            </a:r>
          </a:p>
          <a:p>
            <a:pPr>
              <a:lnSpc>
                <a:spcPct val="150000"/>
              </a:lnSpc>
            </a:pPr>
            <a:endParaRPr lang="en-GB" dirty="0">
              <a:latin typeface="OpenDyslexicAlta" pitchFamily="2" charset="77"/>
              <a:ea typeface="OpenDyslexic" charset="0"/>
              <a:cs typeface="OpenDyslexic" charset="0"/>
            </a:endParaRPr>
          </a:p>
          <a:p>
            <a:pPr>
              <a:lnSpc>
                <a:spcPct val="150000"/>
              </a:lnSpc>
            </a:pPr>
            <a:endParaRPr lang="en-GB" dirty="0">
              <a:latin typeface="OpenDyslexicAlta" pitchFamily="2" charset="77"/>
              <a:ea typeface="OpenDyslexic" charset="0"/>
              <a:cs typeface="OpenDyslexic" charset="0"/>
            </a:endParaRPr>
          </a:p>
          <a:p>
            <a:pPr>
              <a:lnSpc>
                <a:spcPct val="150000"/>
              </a:lnSpc>
            </a:pPr>
            <a:endParaRPr lang="en-GB" dirty="0">
              <a:latin typeface="OpenDyslexicAlta" pitchFamily="2" charset="77"/>
              <a:ea typeface="OpenDyslexic" charset="0"/>
              <a:cs typeface="OpenDyslexic" charset="0"/>
            </a:endParaRPr>
          </a:p>
          <a:p>
            <a:endParaRPr lang="en-GB" dirty="0">
              <a:latin typeface="OpenDyslexicAlta" pitchFamily="2" charset="77"/>
              <a:ea typeface="OpenDyslexic" charset="0"/>
              <a:cs typeface="OpenDyslexic" charset="0"/>
            </a:endParaRPr>
          </a:p>
          <a:p>
            <a:endParaRPr lang="en-GB" dirty="0">
              <a:latin typeface="OpenDyslexicAlta" pitchFamily="2" charset="77"/>
              <a:ea typeface="OpenDyslexic" charset="0"/>
              <a:cs typeface="OpenDyslexic" charset="0"/>
            </a:endParaRPr>
          </a:p>
          <a:p>
            <a:endParaRPr lang="en-GB" dirty="0">
              <a:latin typeface="OpenDyslexicAlta" pitchFamily="2" charset="77"/>
              <a:ea typeface="OpenDyslexic" charset="0"/>
              <a:cs typeface="OpenDyslexic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83746523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/>
          <p:cNvGraphicFramePr>
            <a:graphicFrameLocks noGrp="1"/>
          </p:cNvGraphicFramePr>
          <p:nvPr/>
        </p:nvGraphicFramePr>
        <p:xfrm>
          <a:off x="508000" y="1600196"/>
          <a:ext cx="2787650" cy="50292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7876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457200">
                <a:tc>
                  <a:txBody>
                    <a:bodyPr/>
                    <a:lstStyle/>
                    <a:p>
                      <a:r>
                        <a:rPr lang="en-GB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Spellings</a:t>
                      </a:r>
                    </a:p>
                  </a:txBody>
                  <a:tcPr>
                    <a:solidFill>
                      <a:srgbClr val="D883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dirty="0">
                          <a:solidFill>
                            <a:schemeClr val="tx1"/>
                          </a:solidFill>
                          <a:latin typeface="OpenDyslexic" charset="0"/>
                          <a:ea typeface="OpenDyslexic" charset="0"/>
                          <a:cs typeface="OpenDyslexic" charset="0"/>
                        </a:rPr>
                        <a:t>co-ordinate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dirty="0">
                          <a:solidFill>
                            <a:schemeClr val="tx1"/>
                          </a:solidFill>
                          <a:latin typeface="OpenDyslexic" charset="0"/>
                          <a:ea typeface="OpenDyslexic" charset="0"/>
                          <a:cs typeface="OpenDyslexic" charset="0"/>
                        </a:rPr>
                        <a:t>co-operate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dirty="0">
                          <a:solidFill>
                            <a:schemeClr val="tx1"/>
                          </a:solidFill>
                          <a:latin typeface="OpenDyslexic" charset="0"/>
                          <a:ea typeface="OpenDyslexic" charset="0"/>
                          <a:cs typeface="OpenDyslexic" charset="0"/>
                        </a:rPr>
                        <a:t>co-own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dirty="0">
                          <a:solidFill>
                            <a:schemeClr val="tx1"/>
                          </a:solidFill>
                          <a:latin typeface="OpenDyslexic" charset="0"/>
                          <a:ea typeface="OpenDyslexic" charset="0"/>
                          <a:cs typeface="OpenDyslexic" charset="0"/>
                        </a:rPr>
                        <a:t>co-author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dirty="0">
                          <a:solidFill>
                            <a:schemeClr val="tx1"/>
                          </a:solidFill>
                          <a:latin typeface="OpenDyslexic" charset="0"/>
                          <a:ea typeface="OpenDyslexic" charset="0"/>
                          <a:cs typeface="OpenDyslexic" charset="0"/>
                        </a:rPr>
                        <a:t>re-enter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dirty="0">
                          <a:solidFill>
                            <a:schemeClr val="tx1"/>
                          </a:solidFill>
                          <a:latin typeface="OpenDyslexic" charset="0"/>
                          <a:ea typeface="OpenDyslexic" charset="0"/>
                          <a:cs typeface="OpenDyslexic" charset="0"/>
                        </a:rPr>
                        <a:t>re-examine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dirty="0">
                          <a:solidFill>
                            <a:schemeClr val="tx1"/>
                          </a:solidFill>
                          <a:latin typeface="OpenDyslexic" charset="0"/>
                          <a:ea typeface="OpenDyslexic" charset="0"/>
                          <a:cs typeface="OpenDyslexic" charset="0"/>
                        </a:rPr>
                        <a:t>re-evaluate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dirty="0">
                          <a:solidFill>
                            <a:schemeClr val="tx1"/>
                          </a:solidFill>
                          <a:latin typeface="OpenDyslexic" charset="0"/>
                          <a:ea typeface="OpenDyslexic" charset="0"/>
                          <a:cs typeface="OpenDyslexic" charset="0"/>
                        </a:rPr>
                        <a:t>re-educate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dirty="0">
                          <a:solidFill>
                            <a:schemeClr val="tx1"/>
                          </a:solidFill>
                          <a:latin typeface="OpenDyslexic" charset="0"/>
                          <a:ea typeface="OpenDyslexic" charset="0"/>
                          <a:cs typeface="OpenDyslexic" charset="0"/>
                        </a:rPr>
                        <a:t>re-explain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dirty="0">
                          <a:solidFill>
                            <a:schemeClr val="tx1"/>
                          </a:solidFill>
                          <a:latin typeface="OpenDyslexic" charset="0"/>
                          <a:ea typeface="OpenDyslexic" charset="0"/>
                          <a:cs typeface="OpenDyslexic" charset="0"/>
                        </a:rPr>
                        <a:t>re-energise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</a:tbl>
          </a:graphicData>
        </a:graphic>
      </p:graphicFrame>
      <p:graphicFrame>
        <p:nvGraphicFramePr>
          <p:cNvPr id="5" name="Table 4"/>
          <p:cNvGraphicFramePr>
            <a:graphicFrameLocks noGrp="1"/>
          </p:cNvGraphicFramePr>
          <p:nvPr/>
        </p:nvGraphicFramePr>
        <p:xfrm>
          <a:off x="508000" y="325966"/>
          <a:ext cx="9055100" cy="94488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16503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789006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433917">
                <a:tc>
                  <a:txBody>
                    <a:bodyPr/>
                    <a:lstStyle/>
                    <a:p>
                      <a:r>
                        <a:rPr lang="en-GB" sz="1400" dirty="0">
                          <a:latin typeface="Muli" pitchFamily="2" charset="77"/>
                        </a:rPr>
                        <a:t>Stage: 5</a:t>
                      </a:r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dirty="0">
                          <a:latin typeface="Muli" pitchFamily="2" charset="77"/>
                        </a:rPr>
                        <a:t>Hyphens can be used to join a prefix to a root word, especially if the prefix ends in a vowel letter and the root word also begins with one.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400" baseline="0" dirty="0">
                        <a:latin typeface="Muli" pitchFamily="2" charset="77"/>
                      </a:endParaRPr>
                    </a:p>
                    <a:p>
                      <a:r>
                        <a:rPr lang="en-GB" sz="1400" baseline="0" dirty="0">
                          <a:latin typeface="Muli" pitchFamily="2" charset="77"/>
                        </a:rPr>
                        <a:t>Name:</a:t>
                      </a:r>
                      <a:endParaRPr lang="en-GB" sz="1400" dirty="0">
                        <a:latin typeface="Muli" pitchFamily="2" charset="77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33917">
                <a:tc>
                  <a:txBody>
                    <a:bodyPr/>
                    <a:lstStyle/>
                    <a:p>
                      <a:r>
                        <a:rPr lang="en-GB" sz="1400" dirty="0">
                          <a:latin typeface="Muli" pitchFamily="2" charset="77"/>
                        </a:rPr>
                        <a:t>List: 31</a:t>
                      </a:r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56653377"/>
              </p:ext>
            </p:extLst>
          </p:nvPr>
        </p:nvGraphicFramePr>
        <p:xfrm>
          <a:off x="3407229" y="1432841"/>
          <a:ext cx="7336972" cy="5196555"/>
        </p:xfrm>
        <a:graphic>
          <a:graphicData uri="http://schemas.openxmlformats.org/drawingml/2006/table">
            <a:tbl>
              <a:tblPr firstRow="1" firstCol="1" bandRow="1">
                <a:tableStyleId>{5940675A-B579-460E-94D1-54222C63F5DA}</a:tableStyleId>
              </a:tblPr>
              <a:tblGrid>
                <a:gridCol w="41626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1626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0897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411706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409885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416262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409432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409432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409432">
                  <a:extLst>
                    <a:ext uri="{9D8B030D-6E8A-4147-A177-3AD203B41FA5}">
                      <a16:colId xmlns:a16="http://schemas.microsoft.com/office/drawing/2014/main" val="20008"/>
                    </a:ext>
                  </a:extLst>
                </a:gridCol>
                <a:gridCol w="409432">
                  <a:extLst>
                    <a:ext uri="{9D8B030D-6E8A-4147-A177-3AD203B41FA5}">
                      <a16:colId xmlns:a16="http://schemas.microsoft.com/office/drawing/2014/main" val="20009"/>
                    </a:ext>
                  </a:extLst>
                </a:gridCol>
                <a:gridCol w="409432">
                  <a:extLst>
                    <a:ext uri="{9D8B030D-6E8A-4147-A177-3AD203B41FA5}">
                      <a16:colId xmlns:a16="http://schemas.microsoft.com/office/drawing/2014/main" val="20010"/>
                    </a:ext>
                  </a:extLst>
                </a:gridCol>
                <a:gridCol w="416718">
                  <a:extLst>
                    <a:ext uri="{9D8B030D-6E8A-4147-A177-3AD203B41FA5}">
                      <a16:colId xmlns:a16="http://schemas.microsoft.com/office/drawing/2014/main" val="20011"/>
                    </a:ext>
                  </a:extLst>
                </a:gridCol>
                <a:gridCol w="398957">
                  <a:extLst>
                    <a:ext uri="{9D8B030D-6E8A-4147-A177-3AD203B41FA5}">
                      <a16:colId xmlns:a16="http://schemas.microsoft.com/office/drawing/2014/main" val="20012"/>
                    </a:ext>
                  </a:extLst>
                </a:gridCol>
                <a:gridCol w="398957">
                  <a:extLst>
                    <a:ext uri="{9D8B030D-6E8A-4147-A177-3AD203B41FA5}">
                      <a16:colId xmlns:a16="http://schemas.microsoft.com/office/drawing/2014/main" val="20013"/>
                    </a:ext>
                  </a:extLst>
                </a:gridCol>
                <a:gridCol w="398957">
                  <a:extLst>
                    <a:ext uri="{9D8B030D-6E8A-4147-A177-3AD203B41FA5}">
                      <a16:colId xmlns:a16="http://schemas.microsoft.com/office/drawing/2014/main" val="20014"/>
                    </a:ext>
                  </a:extLst>
                </a:gridCol>
                <a:gridCol w="398957">
                  <a:extLst>
                    <a:ext uri="{9D8B030D-6E8A-4147-A177-3AD203B41FA5}">
                      <a16:colId xmlns:a16="http://schemas.microsoft.com/office/drawing/2014/main" val="20015"/>
                    </a:ext>
                  </a:extLst>
                </a:gridCol>
                <a:gridCol w="398957">
                  <a:extLst>
                    <a:ext uri="{9D8B030D-6E8A-4147-A177-3AD203B41FA5}">
                      <a16:colId xmlns:a16="http://schemas.microsoft.com/office/drawing/2014/main" val="20016"/>
                    </a:ext>
                  </a:extLst>
                </a:gridCol>
                <a:gridCol w="398957">
                  <a:extLst>
                    <a:ext uri="{9D8B030D-6E8A-4147-A177-3AD203B41FA5}">
                      <a16:colId xmlns:a16="http://schemas.microsoft.com/office/drawing/2014/main" val="20017"/>
                    </a:ext>
                  </a:extLst>
                </a:gridCol>
              </a:tblGrid>
              <a:tr h="399735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180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180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180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1800" i="0" dirty="0">
                        <a:solidFill>
                          <a:srgbClr val="FF3860"/>
                        </a:solidFill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1800" i="0" dirty="0">
                        <a:solidFill>
                          <a:srgbClr val="FF3860"/>
                        </a:solidFill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1800" i="0" dirty="0">
                        <a:solidFill>
                          <a:srgbClr val="FF3860"/>
                        </a:solidFill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180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e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1800" i="0" dirty="0">
                        <a:solidFill>
                          <a:srgbClr val="FF3860"/>
                        </a:solidFill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1800" i="0" dirty="0">
                        <a:solidFill>
                          <a:srgbClr val="FF3860"/>
                        </a:solidFill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1800" i="0" dirty="0">
                        <a:solidFill>
                          <a:srgbClr val="FF3860"/>
                        </a:solidFill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1800" i="0" dirty="0">
                        <a:solidFill>
                          <a:srgbClr val="FF3860"/>
                        </a:solidFill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180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t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1800" i="0" dirty="0">
                        <a:solidFill>
                          <a:srgbClr val="FF3860"/>
                        </a:solidFill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180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180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180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180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180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99735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180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>
                        <a:latin typeface="OpenDyslexicAlta" pitchFamily="2" charset="77"/>
                      </a:endParaRP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>
                        <a:latin typeface="OpenDyslexicAlta" pitchFamily="2" charset="77"/>
                      </a:endParaRP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dirty="0">
                          <a:latin typeface="OpenDyslexicAlta" pitchFamily="2" charset="77"/>
                        </a:rPr>
                        <a:t>e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>
                        <a:latin typeface="OpenDyslexicAlta" pitchFamily="2" charset="77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>
                        <a:latin typeface="OpenDyslexicAlta" pitchFamily="2" charset="77"/>
                      </a:endParaRP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>
                        <a:latin typeface="OpenDyslexicAlta" pitchFamily="2" charset="77"/>
                      </a:endParaRP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>
                        <a:latin typeface="OpenDyslexicAlta" pitchFamily="2" charset="77"/>
                      </a:endParaRP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dirty="0">
                          <a:latin typeface="OpenDyslexicAlta" pitchFamily="2" charset="77"/>
                        </a:rPr>
                        <a:t>c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dirty="0">
                        <a:latin typeface="OpenDyslexicAlta" pitchFamily="2" charset="77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180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180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180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180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180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180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180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180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99735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180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1800" i="0" dirty="0">
                        <a:solidFill>
                          <a:srgbClr val="FF3860"/>
                        </a:solidFill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1800" i="0" dirty="0">
                        <a:solidFill>
                          <a:srgbClr val="FF3860"/>
                        </a:solidFill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1800" i="0" dirty="0">
                        <a:solidFill>
                          <a:srgbClr val="FF3860"/>
                        </a:solidFill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1800" i="0" dirty="0">
                        <a:solidFill>
                          <a:srgbClr val="FF3860"/>
                        </a:solidFill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1800" i="0" dirty="0">
                        <a:solidFill>
                          <a:srgbClr val="FF3860"/>
                        </a:solidFill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1800" i="0" dirty="0">
                        <a:solidFill>
                          <a:srgbClr val="FF3860"/>
                        </a:solidFill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1800" i="0" dirty="0">
                        <a:solidFill>
                          <a:srgbClr val="FF3860"/>
                        </a:solidFill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1800" i="0" dirty="0">
                        <a:solidFill>
                          <a:srgbClr val="FF3860"/>
                        </a:solidFill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1800" i="0" dirty="0">
                        <a:solidFill>
                          <a:srgbClr val="FF3860"/>
                        </a:solidFill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180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180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180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180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180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180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180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180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99735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180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180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180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1800" i="0" dirty="0">
                        <a:solidFill>
                          <a:srgbClr val="FF3860"/>
                        </a:solidFill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180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180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180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180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180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-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180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180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180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180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180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180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180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1800" i="0" dirty="0">
                        <a:solidFill>
                          <a:srgbClr val="FF3860"/>
                        </a:solidFill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99735">
                <a:tc>
                  <a:txBody>
                    <a:bodyPr/>
                    <a:lstStyle/>
                    <a:p>
                      <a:pPr algn="ctr"/>
                      <a:endParaRPr lang="en-GB" sz="180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180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180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v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180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180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180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1800" i="0" dirty="0">
                        <a:solidFill>
                          <a:srgbClr val="FF3860"/>
                        </a:solidFill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1800" i="0" dirty="0">
                        <a:solidFill>
                          <a:srgbClr val="FF3860"/>
                        </a:solidFill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1800" i="0" dirty="0">
                        <a:solidFill>
                          <a:srgbClr val="FF3860"/>
                        </a:solidFill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180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o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180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r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1800" i="0" dirty="0">
                        <a:solidFill>
                          <a:srgbClr val="FF3860"/>
                        </a:solidFill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dirty="0">
                        <a:solidFill>
                          <a:srgbClr val="FF3860"/>
                        </a:solidFill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1800" i="0" dirty="0">
                        <a:solidFill>
                          <a:srgbClr val="FF3860"/>
                        </a:solidFill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1800" i="0" dirty="0">
                        <a:solidFill>
                          <a:srgbClr val="FF3860"/>
                        </a:solidFill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1800" i="0" dirty="0">
                        <a:solidFill>
                          <a:srgbClr val="FF3860"/>
                        </a:solidFill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1800" i="0" dirty="0">
                        <a:solidFill>
                          <a:srgbClr val="FF3860"/>
                        </a:solidFill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99735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180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180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dirty="0">
                        <a:solidFill>
                          <a:srgbClr val="FF3860"/>
                        </a:solidFill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w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180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180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1800" i="0" dirty="0">
                        <a:solidFill>
                          <a:srgbClr val="FF3860"/>
                        </a:solidFill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180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180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1800" i="0" dirty="0">
                        <a:solidFill>
                          <a:srgbClr val="FF3860"/>
                        </a:solidFill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99735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180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180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180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1800" i="0" dirty="0">
                        <a:solidFill>
                          <a:srgbClr val="FF3860"/>
                        </a:solidFill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180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180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180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180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180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n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180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180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180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180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1800" i="0" dirty="0">
                        <a:solidFill>
                          <a:srgbClr val="FF3860"/>
                        </a:solidFill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180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180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1800" i="0" dirty="0">
                        <a:solidFill>
                          <a:srgbClr val="FF3860"/>
                        </a:solidFill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99735">
                <a:tc>
                  <a:txBody>
                    <a:bodyPr/>
                    <a:lstStyle/>
                    <a:p>
                      <a:pPr algn="ctr"/>
                      <a:endParaRPr lang="en-GB" sz="180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dirty="0">
                        <a:solidFill>
                          <a:srgbClr val="FF3860"/>
                        </a:solidFill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1800" i="0" dirty="0">
                        <a:solidFill>
                          <a:srgbClr val="FF3860"/>
                        </a:solidFill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180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180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180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x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99735">
                <a:tc>
                  <a:txBody>
                    <a:bodyPr/>
                    <a:lstStyle/>
                    <a:p>
                      <a:pPr algn="ctr"/>
                      <a:endParaRPr lang="en-GB" sz="180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180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180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dirty="0">
                        <a:solidFill>
                          <a:srgbClr val="FF3860"/>
                        </a:solidFill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1800" i="0" dirty="0">
                        <a:solidFill>
                          <a:srgbClr val="FF3860"/>
                        </a:solidFill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180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180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1800" i="0" dirty="0">
                        <a:solidFill>
                          <a:srgbClr val="FF3860"/>
                        </a:solidFill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99735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180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180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180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1800" i="0" dirty="0">
                        <a:solidFill>
                          <a:srgbClr val="FF3860"/>
                        </a:solidFill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180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1800" i="0" dirty="0">
                        <a:solidFill>
                          <a:srgbClr val="FF3860"/>
                        </a:solidFill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1800" i="0" dirty="0">
                        <a:solidFill>
                          <a:srgbClr val="FF3860"/>
                        </a:solidFill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1800" i="0" dirty="0">
                        <a:solidFill>
                          <a:srgbClr val="FF3860"/>
                        </a:solidFill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1800" i="0" dirty="0">
                        <a:solidFill>
                          <a:srgbClr val="FF3860"/>
                        </a:solidFill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x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dirty="0">
                        <a:solidFill>
                          <a:srgbClr val="FF3860"/>
                        </a:solidFill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dirty="0">
                        <a:solidFill>
                          <a:srgbClr val="FF3860"/>
                        </a:solidFill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a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dirty="0">
                        <a:solidFill>
                          <a:srgbClr val="FF3860"/>
                        </a:solidFill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1800" i="0" dirty="0">
                        <a:solidFill>
                          <a:srgbClr val="FF3860"/>
                        </a:solidFill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180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180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1800" i="0" dirty="0">
                        <a:solidFill>
                          <a:srgbClr val="FF3860"/>
                        </a:solidFill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99735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180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180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180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r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1800" i="0" dirty="0">
                        <a:solidFill>
                          <a:srgbClr val="FF3860"/>
                        </a:solidFill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180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-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1800" i="0" dirty="0">
                        <a:solidFill>
                          <a:srgbClr val="FF3860"/>
                        </a:solidFill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1800" i="0" dirty="0">
                        <a:solidFill>
                          <a:srgbClr val="FF3860"/>
                        </a:solidFill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1800" i="0" dirty="0">
                        <a:solidFill>
                          <a:srgbClr val="FF3860"/>
                        </a:solidFill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1800" i="0" dirty="0">
                        <a:solidFill>
                          <a:srgbClr val="FF3860"/>
                        </a:solidFill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180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g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1800" i="0" dirty="0">
                        <a:solidFill>
                          <a:srgbClr val="FF3860"/>
                        </a:solidFill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1800" i="0" dirty="0">
                        <a:solidFill>
                          <a:srgbClr val="FF3860"/>
                        </a:solidFill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1800" i="0" dirty="0">
                        <a:solidFill>
                          <a:srgbClr val="FF3860"/>
                        </a:solidFill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180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1800" i="0" dirty="0">
                        <a:solidFill>
                          <a:srgbClr val="FF3860"/>
                        </a:solidFill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180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180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1800" i="0" dirty="0">
                        <a:solidFill>
                          <a:srgbClr val="FF3860"/>
                        </a:solidFill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399735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180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180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180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180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180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180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1800" i="0" dirty="0">
                        <a:solidFill>
                          <a:srgbClr val="FF3860"/>
                        </a:solidFill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180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180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180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n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399735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180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dirty="0">
                          <a:solidFill>
                            <a:schemeClr val="tx1"/>
                          </a:solidFill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c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1800" i="0" dirty="0">
                        <a:solidFill>
                          <a:srgbClr val="FF3860"/>
                        </a:solidFill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1800" i="0" dirty="0">
                        <a:solidFill>
                          <a:srgbClr val="FF3860"/>
                        </a:solidFill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1800" i="0" dirty="0">
                        <a:solidFill>
                          <a:srgbClr val="FF3860"/>
                        </a:solidFill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1800" i="0" dirty="0">
                        <a:solidFill>
                          <a:srgbClr val="FF3860"/>
                        </a:solidFill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1800" i="0" dirty="0">
                        <a:solidFill>
                          <a:srgbClr val="FF3860"/>
                        </a:solidFill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180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r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1800" i="0" dirty="0">
                        <a:solidFill>
                          <a:srgbClr val="FF3860"/>
                        </a:solidFill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1800" i="0" dirty="0">
                        <a:solidFill>
                          <a:srgbClr val="FF3860"/>
                        </a:solidFill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1800" i="0" dirty="0">
                        <a:solidFill>
                          <a:srgbClr val="FF3860"/>
                        </a:solidFill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3" name="TextBox 2"/>
          <p:cNvSpPr txBox="1"/>
          <p:nvPr/>
        </p:nvSpPr>
        <p:spPr>
          <a:xfrm>
            <a:off x="9043882" y="1432841"/>
            <a:ext cx="2748643" cy="923330"/>
          </a:xfrm>
          <a:prstGeom prst="rect">
            <a:avLst/>
          </a:prstGeom>
          <a:solidFill>
            <a:srgbClr val="D883FF"/>
          </a:solidFill>
          <a:ln>
            <a:solidFill>
              <a:srgbClr val="D883FF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dirty="0">
                <a:latin typeface="OpenDyslexicAlta" pitchFamily="2" charset="77"/>
                <a:ea typeface="OpenDyslexic" charset="0"/>
                <a:cs typeface="OpenDyslexic" charset="0"/>
              </a:rPr>
              <a:t>Complete the grid by filling in the missing letters. </a:t>
            </a:r>
          </a:p>
        </p:txBody>
      </p:sp>
    </p:spTree>
    <p:extLst>
      <p:ext uri="{BB962C8B-B14F-4D97-AF65-F5344CB8AC3E}">
        <p14:creationId xmlns:p14="http://schemas.microsoft.com/office/powerpoint/2010/main" val="1569179477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85660540"/>
              </p:ext>
            </p:extLst>
          </p:nvPr>
        </p:nvGraphicFramePr>
        <p:xfrm>
          <a:off x="508000" y="1600196"/>
          <a:ext cx="2787650" cy="50292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7876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457200">
                <a:tc>
                  <a:txBody>
                    <a:bodyPr/>
                    <a:lstStyle/>
                    <a:p>
                      <a:r>
                        <a:rPr lang="en-GB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Spellings</a:t>
                      </a:r>
                    </a:p>
                  </a:txBody>
                  <a:tcPr>
                    <a:solidFill>
                      <a:srgbClr val="D883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immediate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sincere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changeable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afterwards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referring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knight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doubt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amateur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ancient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deceive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</a:tbl>
          </a:graphicData>
        </a:graphic>
      </p:graphicFrame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2983660"/>
              </p:ext>
            </p:extLst>
          </p:nvPr>
        </p:nvGraphicFramePr>
        <p:xfrm>
          <a:off x="508000" y="325966"/>
          <a:ext cx="9055100" cy="86783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16503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789006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433917">
                <a:tc>
                  <a:txBody>
                    <a:bodyPr/>
                    <a:lstStyle/>
                    <a:p>
                      <a:r>
                        <a:rPr lang="en-GB" sz="1400" dirty="0">
                          <a:latin typeface="Muli" pitchFamily="2" charset="77"/>
                        </a:rPr>
                        <a:t>Stage: 5</a:t>
                      </a:r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0"/>
                        </a:spcBef>
                        <a:defRPr/>
                      </a:pPr>
                      <a:r>
                        <a:rPr lang="en-GB" sz="1400" b="1" dirty="0">
                          <a:solidFill>
                            <a:srgbClr val="FF3860"/>
                          </a:solidFill>
                          <a:latin typeface="Muli" pitchFamily="2" charset="77"/>
                        </a:rPr>
                        <a:t>Challenge Words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400" baseline="0" dirty="0">
                        <a:latin typeface="Muli" pitchFamily="2" charset="77"/>
                      </a:endParaRPr>
                    </a:p>
                    <a:p>
                      <a:r>
                        <a:rPr lang="en-GB" sz="1400" baseline="0" dirty="0">
                          <a:latin typeface="Muli" pitchFamily="2" charset="77"/>
                        </a:rPr>
                        <a:t>Name:</a:t>
                      </a:r>
                      <a:endParaRPr lang="en-GB" sz="1400" dirty="0">
                        <a:latin typeface="Muli" pitchFamily="2" charset="77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33917">
                <a:tc>
                  <a:txBody>
                    <a:bodyPr/>
                    <a:lstStyle/>
                    <a:p>
                      <a:r>
                        <a:rPr lang="en-GB" sz="1400" dirty="0">
                          <a:latin typeface="Muli" pitchFamily="2" charset="77"/>
                        </a:rPr>
                        <a:t>List: 32</a:t>
                      </a:r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3" name="Oval 2"/>
          <p:cNvSpPr/>
          <p:nvPr/>
        </p:nvSpPr>
        <p:spPr>
          <a:xfrm>
            <a:off x="3208564" y="2209800"/>
            <a:ext cx="174171" cy="163286"/>
          </a:xfrm>
          <a:prstGeom prst="ellipse">
            <a:avLst/>
          </a:prstGeom>
          <a:solidFill>
            <a:srgbClr val="D883FF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Oval 6"/>
          <p:cNvSpPr/>
          <p:nvPr/>
        </p:nvSpPr>
        <p:spPr>
          <a:xfrm>
            <a:off x="3208564" y="2637122"/>
            <a:ext cx="174171" cy="163286"/>
          </a:xfrm>
          <a:prstGeom prst="ellipse">
            <a:avLst/>
          </a:prstGeom>
          <a:solidFill>
            <a:srgbClr val="D883FF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Oval 7"/>
          <p:cNvSpPr/>
          <p:nvPr/>
        </p:nvSpPr>
        <p:spPr>
          <a:xfrm>
            <a:off x="3208564" y="3145971"/>
            <a:ext cx="174171" cy="163286"/>
          </a:xfrm>
          <a:prstGeom prst="ellipse">
            <a:avLst/>
          </a:prstGeom>
          <a:solidFill>
            <a:srgbClr val="D883FF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Oval 8"/>
          <p:cNvSpPr/>
          <p:nvPr/>
        </p:nvSpPr>
        <p:spPr>
          <a:xfrm>
            <a:off x="3208564" y="3573293"/>
            <a:ext cx="174171" cy="163286"/>
          </a:xfrm>
          <a:prstGeom prst="ellipse">
            <a:avLst/>
          </a:prstGeom>
          <a:solidFill>
            <a:srgbClr val="D883FF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Oval 9"/>
          <p:cNvSpPr/>
          <p:nvPr/>
        </p:nvSpPr>
        <p:spPr>
          <a:xfrm>
            <a:off x="3208564" y="4998042"/>
            <a:ext cx="174171" cy="163286"/>
          </a:xfrm>
          <a:prstGeom prst="ellipse">
            <a:avLst/>
          </a:prstGeom>
          <a:solidFill>
            <a:srgbClr val="D883FF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Oval 10"/>
          <p:cNvSpPr/>
          <p:nvPr/>
        </p:nvSpPr>
        <p:spPr>
          <a:xfrm>
            <a:off x="3208564" y="5407533"/>
            <a:ext cx="174171" cy="163286"/>
          </a:xfrm>
          <a:prstGeom prst="ellipse">
            <a:avLst/>
          </a:prstGeom>
          <a:solidFill>
            <a:srgbClr val="D883FF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Oval 11"/>
          <p:cNvSpPr/>
          <p:nvPr/>
        </p:nvSpPr>
        <p:spPr>
          <a:xfrm>
            <a:off x="3208564" y="5916382"/>
            <a:ext cx="174171" cy="163286"/>
          </a:xfrm>
          <a:prstGeom prst="ellipse">
            <a:avLst/>
          </a:prstGeom>
          <a:solidFill>
            <a:srgbClr val="D883FF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Oval 12"/>
          <p:cNvSpPr/>
          <p:nvPr/>
        </p:nvSpPr>
        <p:spPr>
          <a:xfrm>
            <a:off x="3205841" y="6343588"/>
            <a:ext cx="174171" cy="163286"/>
          </a:xfrm>
          <a:prstGeom prst="ellipse">
            <a:avLst/>
          </a:prstGeom>
          <a:solidFill>
            <a:srgbClr val="D883FF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Oval 13"/>
          <p:cNvSpPr/>
          <p:nvPr/>
        </p:nvSpPr>
        <p:spPr>
          <a:xfrm>
            <a:off x="3208564" y="4061871"/>
            <a:ext cx="174171" cy="163286"/>
          </a:xfrm>
          <a:prstGeom prst="ellipse">
            <a:avLst/>
          </a:prstGeom>
          <a:solidFill>
            <a:srgbClr val="D883FF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Oval 14"/>
          <p:cNvSpPr/>
          <p:nvPr/>
        </p:nvSpPr>
        <p:spPr>
          <a:xfrm>
            <a:off x="3205842" y="4509684"/>
            <a:ext cx="174171" cy="163286"/>
          </a:xfrm>
          <a:prstGeom prst="ellipse">
            <a:avLst/>
          </a:prstGeom>
          <a:solidFill>
            <a:srgbClr val="D883FF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Rounded Rectangle 16"/>
          <p:cNvSpPr/>
          <p:nvPr/>
        </p:nvSpPr>
        <p:spPr>
          <a:xfrm>
            <a:off x="7606423" y="4293094"/>
            <a:ext cx="1794328" cy="642257"/>
          </a:xfrm>
          <a:prstGeom prst="roundRect">
            <a:avLst/>
          </a:prstGeom>
          <a:solidFill>
            <a:srgbClr val="D883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dirty="0">
                <a:solidFill>
                  <a:schemeClr val="tx1"/>
                </a:solidFill>
                <a:latin typeface="OpenDyslexicAlta" pitchFamily="2" charset="77"/>
              </a:rPr>
              <a:t>Truthful</a:t>
            </a:r>
          </a:p>
        </p:txBody>
      </p:sp>
      <p:sp>
        <p:nvSpPr>
          <p:cNvPr id="18" name="Rounded Rectangle 17"/>
          <p:cNvSpPr/>
          <p:nvPr/>
        </p:nvSpPr>
        <p:spPr>
          <a:xfrm>
            <a:off x="9901465" y="2109970"/>
            <a:ext cx="1794328" cy="971575"/>
          </a:xfrm>
          <a:prstGeom prst="roundRect">
            <a:avLst/>
          </a:prstGeom>
          <a:solidFill>
            <a:srgbClr val="D883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dirty="0">
                <a:solidFill>
                  <a:schemeClr val="tx1"/>
                </a:solidFill>
                <a:latin typeface="OpenDyslexicAlta" pitchFamily="2" charset="77"/>
              </a:rPr>
              <a:t>Happens straight away.</a:t>
            </a:r>
          </a:p>
        </p:txBody>
      </p:sp>
      <p:sp>
        <p:nvSpPr>
          <p:cNvPr id="19" name="Rounded Rectangle 18"/>
          <p:cNvSpPr/>
          <p:nvPr/>
        </p:nvSpPr>
        <p:spPr>
          <a:xfrm>
            <a:off x="5634301" y="3415450"/>
            <a:ext cx="1794328" cy="642257"/>
          </a:xfrm>
          <a:prstGeom prst="roundRect">
            <a:avLst/>
          </a:prstGeom>
          <a:solidFill>
            <a:srgbClr val="D883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dirty="0">
                <a:solidFill>
                  <a:schemeClr val="tx1"/>
                </a:solidFill>
                <a:latin typeface="OpenDyslexicAlta" pitchFamily="2" charset="77"/>
              </a:rPr>
              <a:t>Feeling of uncertainty.</a:t>
            </a:r>
          </a:p>
        </p:txBody>
      </p:sp>
      <p:sp>
        <p:nvSpPr>
          <p:cNvPr id="20" name="Rounded Rectangle 19"/>
          <p:cNvSpPr/>
          <p:nvPr/>
        </p:nvSpPr>
        <p:spPr>
          <a:xfrm>
            <a:off x="3976518" y="4293094"/>
            <a:ext cx="2101333" cy="1006920"/>
          </a:xfrm>
          <a:prstGeom prst="roundRect">
            <a:avLst/>
          </a:prstGeom>
          <a:solidFill>
            <a:srgbClr val="D883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dirty="0">
                <a:solidFill>
                  <a:schemeClr val="tx1"/>
                </a:solidFill>
                <a:latin typeface="OpenDyslexicAlta" pitchFamily="2" charset="77"/>
              </a:rPr>
              <a:t>To make someone believe something untrue.</a:t>
            </a:r>
          </a:p>
        </p:txBody>
      </p:sp>
      <p:sp>
        <p:nvSpPr>
          <p:cNvPr id="21" name="Rounded Rectangle 20"/>
          <p:cNvSpPr/>
          <p:nvPr/>
        </p:nvSpPr>
        <p:spPr>
          <a:xfrm>
            <a:off x="7255329" y="5572747"/>
            <a:ext cx="1794328" cy="870857"/>
          </a:xfrm>
          <a:prstGeom prst="roundRect">
            <a:avLst/>
          </a:prstGeom>
          <a:solidFill>
            <a:srgbClr val="D883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dirty="0">
                <a:solidFill>
                  <a:schemeClr val="tx1"/>
                </a:solidFill>
                <a:latin typeface="OpenDyslexicAlta" pitchFamily="2" charset="77"/>
              </a:rPr>
              <a:t>Doing something as a hobby.</a:t>
            </a:r>
          </a:p>
        </p:txBody>
      </p:sp>
      <p:sp>
        <p:nvSpPr>
          <p:cNvPr id="22" name="Rounded Rectangle 21"/>
          <p:cNvSpPr/>
          <p:nvPr/>
        </p:nvSpPr>
        <p:spPr>
          <a:xfrm>
            <a:off x="9854365" y="3474910"/>
            <a:ext cx="1794328" cy="964428"/>
          </a:xfrm>
          <a:prstGeom prst="roundRect">
            <a:avLst/>
          </a:prstGeom>
          <a:solidFill>
            <a:srgbClr val="D883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dirty="0">
                <a:solidFill>
                  <a:schemeClr val="tx1"/>
                </a:solidFill>
                <a:latin typeface="OpenDyslexicAlta" pitchFamily="2" charset="77"/>
              </a:rPr>
              <a:t>A man of social high rank.</a:t>
            </a:r>
          </a:p>
        </p:txBody>
      </p:sp>
      <p:sp>
        <p:nvSpPr>
          <p:cNvPr id="23" name="Rounded Rectangle 22"/>
          <p:cNvSpPr/>
          <p:nvPr/>
        </p:nvSpPr>
        <p:spPr>
          <a:xfrm>
            <a:off x="4553467" y="5538158"/>
            <a:ext cx="2101333" cy="1091238"/>
          </a:xfrm>
          <a:prstGeom prst="roundRect">
            <a:avLst/>
          </a:prstGeom>
          <a:solidFill>
            <a:srgbClr val="D883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dirty="0">
                <a:solidFill>
                  <a:schemeClr val="tx1"/>
                </a:solidFill>
                <a:latin typeface="OpenDyslexicAlta" pitchFamily="2" charset="77"/>
              </a:rPr>
              <a:t>Read something to gather information.</a:t>
            </a:r>
          </a:p>
        </p:txBody>
      </p:sp>
      <p:sp>
        <p:nvSpPr>
          <p:cNvPr id="25" name="Rounded Rectangle 24"/>
          <p:cNvSpPr/>
          <p:nvPr/>
        </p:nvSpPr>
        <p:spPr>
          <a:xfrm>
            <a:off x="4201885" y="2112756"/>
            <a:ext cx="1875967" cy="968789"/>
          </a:xfrm>
          <a:prstGeom prst="roundRect">
            <a:avLst/>
          </a:prstGeom>
          <a:solidFill>
            <a:srgbClr val="D883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dirty="0">
                <a:solidFill>
                  <a:schemeClr val="tx1"/>
                </a:solidFill>
                <a:latin typeface="OpenDyslexicAlta" pitchFamily="2" charset="77"/>
              </a:rPr>
              <a:t>From a long time ago.</a:t>
            </a:r>
          </a:p>
        </p:txBody>
      </p:sp>
      <p:sp>
        <p:nvSpPr>
          <p:cNvPr id="26" name="Rectangle 25"/>
          <p:cNvSpPr/>
          <p:nvPr/>
        </p:nvSpPr>
        <p:spPr>
          <a:xfrm>
            <a:off x="4444658" y="1463122"/>
            <a:ext cx="6043160" cy="327241"/>
          </a:xfrm>
          <a:prstGeom prst="rect">
            <a:avLst/>
          </a:prstGeom>
          <a:solidFill>
            <a:srgbClr val="D883FF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dirty="0">
                <a:solidFill>
                  <a:schemeClr val="tx1"/>
                </a:solidFill>
                <a:latin typeface="OpenDyslexicAlta" pitchFamily="2" charset="77"/>
              </a:rPr>
              <a:t>Draw a line to match each spelling to its definition. </a:t>
            </a:r>
          </a:p>
        </p:txBody>
      </p:sp>
      <p:sp>
        <p:nvSpPr>
          <p:cNvPr id="27" name="Rounded Rectangle 26"/>
          <p:cNvSpPr/>
          <p:nvPr/>
        </p:nvSpPr>
        <p:spPr>
          <a:xfrm>
            <a:off x="7428629" y="2236751"/>
            <a:ext cx="1794328" cy="964027"/>
          </a:xfrm>
          <a:prstGeom prst="roundRect">
            <a:avLst/>
          </a:prstGeom>
          <a:solidFill>
            <a:srgbClr val="D883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dirty="0">
                <a:solidFill>
                  <a:schemeClr val="tx1"/>
                </a:solidFill>
                <a:latin typeface="OpenDyslexicAlta" pitchFamily="2" charset="77"/>
              </a:rPr>
              <a:t>Often changing. </a:t>
            </a:r>
          </a:p>
        </p:txBody>
      </p:sp>
      <p:sp>
        <p:nvSpPr>
          <p:cNvPr id="28" name="Rounded Rectangle 27"/>
          <p:cNvSpPr/>
          <p:nvPr/>
        </p:nvSpPr>
        <p:spPr>
          <a:xfrm>
            <a:off x="9650186" y="5178922"/>
            <a:ext cx="1976210" cy="1006920"/>
          </a:xfrm>
          <a:prstGeom prst="roundRect">
            <a:avLst/>
          </a:prstGeom>
          <a:solidFill>
            <a:srgbClr val="D883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dirty="0">
                <a:solidFill>
                  <a:schemeClr val="tx1"/>
                </a:solidFill>
                <a:latin typeface="OpenDyslexicAlta" pitchFamily="2" charset="77"/>
              </a:rPr>
              <a:t>After something else has happened.</a:t>
            </a:r>
          </a:p>
        </p:txBody>
      </p:sp>
    </p:spTree>
    <p:extLst>
      <p:ext uri="{BB962C8B-B14F-4D97-AF65-F5344CB8AC3E}">
        <p14:creationId xmlns:p14="http://schemas.microsoft.com/office/powerpoint/2010/main" val="2727862748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0649756"/>
              </p:ext>
            </p:extLst>
          </p:nvPr>
        </p:nvGraphicFramePr>
        <p:xfrm>
          <a:off x="508000" y="1600196"/>
          <a:ext cx="2787650" cy="50292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7876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457200">
                <a:tc>
                  <a:txBody>
                    <a:bodyPr/>
                    <a:lstStyle/>
                    <a:p>
                      <a:r>
                        <a:rPr lang="en-GB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Spellings</a:t>
                      </a:r>
                    </a:p>
                  </a:txBody>
                  <a:tcPr>
                    <a:solidFill>
                      <a:srgbClr val="D883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bought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though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definitely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accompany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advice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aisle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guessed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cereal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affect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achieve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</a:tbl>
          </a:graphicData>
        </a:graphic>
      </p:graphicFrame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15247580"/>
              </p:ext>
            </p:extLst>
          </p:nvPr>
        </p:nvGraphicFramePr>
        <p:xfrm>
          <a:off x="508000" y="325966"/>
          <a:ext cx="9055100" cy="86783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16503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789006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433917">
                <a:tc>
                  <a:txBody>
                    <a:bodyPr/>
                    <a:lstStyle/>
                    <a:p>
                      <a:r>
                        <a:rPr lang="en-GB" sz="1400" dirty="0">
                          <a:latin typeface="Muli" pitchFamily="2" charset="77"/>
                        </a:rPr>
                        <a:t>Stage: 5</a:t>
                      </a:r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dirty="0">
                          <a:latin typeface="Muli" pitchFamily="2" charset="77"/>
                        </a:rPr>
                        <a:t>Revision </a:t>
                      </a:r>
                      <a:r>
                        <a:rPr lang="mr-IN" sz="1400" dirty="0">
                          <a:latin typeface="Muli" pitchFamily="2" charset="77"/>
                        </a:rPr>
                        <a:t>–</a:t>
                      </a:r>
                      <a:r>
                        <a:rPr lang="en-GB" sz="1400" dirty="0">
                          <a:latin typeface="Muli" pitchFamily="2" charset="77"/>
                        </a:rPr>
                        <a:t> spelling rules we have learned in Stage 5.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400" baseline="0" dirty="0">
                        <a:latin typeface="Muli" pitchFamily="2" charset="77"/>
                      </a:endParaRPr>
                    </a:p>
                    <a:p>
                      <a:r>
                        <a:rPr lang="en-GB" sz="1400" baseline="0" dirty="0">
                          <a:latin typeface="Muli" pitchFamily="2" charset="77"/>
                        </a:rPr>
                        <a:t>Name:</a:t>
                      </a:r>
                      <a:endParaRPr lang="en-GB" sz="1400" dirty="0">
                        <a:latin typeface="Muli" pitchFamily="2" charset="77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33917">
                <a:tc>
                  <a:txBody>
                    <a:bodyPr/>
                    <a:lstStyle/>
                    <a:p>
                      <a:r>
                        <a:rPr lang="en-GB" sz="1400" dirty="0">
                          <a:latin typeface="Muli" pitchFamily="2" charset="77"/>
                        </a:rPr>
                        <a:t>List: 33</a:t>
                      </a:r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52819313"/>
              </p:ext>
            </p:extLst>
          </p:nvPr>
        </p:nvGraphicFramePr>
        <p:xfrm>
          <a:off x="4214447" y="1828796"/>
          <a:ext cx="1201615" cy="4572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20161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457200">
                <a:tc>
                  <a:txBody>
                    <a:bodyPr/>
                    <a:lstStyle/>
                    <a:p>
                      <a:pPr algn="ctr"/>
                      <a:r>
                        <a:rPr lang="en-GB" dirty="0" err="1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bou</a:t>
                      </a:r>
                      <a:endParaRPr lang="en-GB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pPr algn="ctr"/>
                      <a:r>
                        <a:rPr lang="en-GB" dirty="0" err="1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ais</a:t>
                      </a:r>
                      <a:endParaRPr lang="en-GB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pPr algn="ctr"/>
                      <a:r>
                        <a:rPr lang="en-GB" dirty="0" err="1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gue</a:t>
                      </a:r>
                      <a:endParaRPr lang="en-GB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pPr algn="ctr"/>
                      <a:r>
                        <a:rPr lang="en-GB" dirty="0" err="1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tho</a:t>
                      </a:r>
                      <a:endParaRPr lang="en-GB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pPr algn="ctr"/>
                      <a:r>
                        <a:rPr lang="en-GB" dirty="0" err="1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adv</a:t>
                      </a:r>
                      <a:endParaRPr lang="en-GB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pPr algn="ctr"/>
                      <a:r>
                        <a:rPr lang="en-GB" dirty="0" err="1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achi</a:t>
                      </a:r>
                      <a:endParaRPr lang="en-GB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pPr algn="ctr"/>
                      <a:r>
                        <a:rPr lang="en-GB" dirty="0" err="1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defin</a:t>
                      </a:r>
                      <a:endParaRPr lang="en-GB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pPr algn="ctr"/>
                      <a:r>
                        <a:rPr lang="en-GB" dirty="0" err="1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cer</a:t>
                      </a:r>
                      <a:endParaRPr lang="en-GB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pPr algn="ctr"/>
                      <a:r>
                        <a:rPr lang="en-GB" dirty="0" err="1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aff</a:t>
                      </a:r>
                      <a:endParaRPr lang="en-GB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pPr algn="ctr"/>
                      <a:r>
                        <a:rPr lang="en-GB" dirty="0" err="1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accom</a:t>
                      </a:r>
                      <a:endParaRPr lang="en-GB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</a:tbl>
          </a:graphicData>
        </a:graphic>
      </p:graphicFrame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45164112"/>
              </p:ext>
            </p:extLst>
          </p:nvPr>
        </p:nvGraphicFramePr>
        <p:xfrm>
          <a:off x="7361045" y="1828796"/>
          <a:ext cx="1236784" cy="4572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23678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457200">
                <a:tc>
                  <a:txBody>
                    <a:bodyPr/>
                    <a:lstStyle/>
                    <a:p>
                      <a:pPr algn="ctr"/>
                      <a:r>
                        <a:rPr lang="en-GB" dirty="0" err="1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pany</a:t>
                      </a:r>
                      <a:endParaRPr lang="en-GB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pPr algn="ctr"/>
                      <a:r>
                        <a:rPr lang="en-GB" dirty="0" err="1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eal</a:t>
                      </a:r>
                      <a:endParaRPr lang="en-GB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pPr algn="ctr"/>
                      <a:r>
                        <a:rPr lang="en-GB" dirty="0" err="1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ect</a:t>
                      </a:r>
                      <a:endParaRPr lang="en-GB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pPr algn="ctr"/>
                      <a:r>
                        <a:rPr lang="en-GB" dirty="0" err="1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itely</a:t>
                      </a:r>
                      <a:endParaRPr lang="en-GB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eve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le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pPr algn="ctr"/>
                      <a:r>
                        <a:rPr lang="en-GB" dirty="0" err="1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ght</a:t>
                      </a:r>
                      <a:endParaRPr lang="en-GB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pPr algn="ctr"/>
                      <a:r>
                        <a:rPr lang="en-GB" dirty="0" err="1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ssed</a:t>
                      </a:r>
                      <a:endParaRPr lang="en-GB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ice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ugh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</a:tbl>
          </a:graphicData>
        </a:graphic>
      </p:graphicFrame>
      <p:sp>
        <p:nvSpPr>
          <p:cNvPr id="8" name="TextBox 7"/>
          <p:cNvSpPr txBox="1"/>
          <p:nvPr/>
        </p:nvSpPr>
        <p:spPr>
          <a:xfrm>
            <a:off x="9481457" y="1920236"/>
            <a:ext cx="2373086" cy="2062103"/>
          </a:xfrm>
          <a:prstGeom prst="rect">
            <a:avLst/>
          </a:prstGeom>
          <a:solidFill>
            <a:srgbClr val="D883FF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1600" dirty="0">
                <a:latin typeface="OpenDyslexicAlta" pitchFamily="2" charset="77"/>
              </a:rPr>
              <a:t>Your spellings have been split and scrambled. </a:t>
            </a:r>
          </a:p>
          <a:p>
            <a:pPr algn="ctr"/>
            <a:endParaRPr lang="en-GB" sz="1600" dirty="0">
              <a:latin typeface="OpenDyslexicAlta" pitchFamily="2" charset="77"/>
            </a:endParaRPr>
          </a:p>
          <a:p>
            <a:pPr algn="ctr"/>
            <a:r>
              <a:rPr lang="en-GB" sz="1600" dirty="0">
                <a:latin typeface="OpenDyslexicAlta" pitchFamily="2" charset="77"/>
              </a:rPr>
              <a:t>Draw a straight line to match the two parts of each spelling. </a:t>
            </a:r>
          </a:p>
        </p:txBody>
      </p:sp>
    </p:spTree>
    <p:extLst>
      <p:ext uri="{BB962C8B-B14F-4D97-AF65-F5344CB8AC3E}">
        <p14:creationId xmlns:p14="http://schemas.microsoft.com/office/powerpoint/2010/main" val="1644167044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91771502"/>
              </p:ext>
            </p:extLst>
          </p:nvPr>
        </p:nvGraphicFramePr>
        <p:xfrm>
          <a:off x="508000" y="1600196"/>
          <a:ext cx="11150598" cy="521208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85843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85843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858433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858433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858433">
                  <a:extLst>
                    <a:ext uri="{9D8B030D-6E8A-4147-A177-3AD203B41FA5}">
                      <a16:colId xmlns:a16="http://schemas.microsoft.com/office/drawing/2014/main" val="1644890287"/>
                    </a:ext>
                  </a:extLst>
                </a:gridCol>
                <a:gridCol w="1858433">
                  <a:extLst>
                    <a:ext uri="{9D8B030D-6E8A-4147-A177-3AD203B41FA5}">
                      <a16:colId xmlns:a16="http://schemas.microsoft.com/office/drawing/2014/main" val="2427199838"/>
                    </a:ext>
                  </a:extLst>
                </a:gridCol>
              </a:tblGrid>
              <a:tr h="457200">
                <a:tc>
                  <a:txBody>
                    <a:bodyPr/>
                    <a:lstStyle/>
                    <a:p>
                      <a:r>
                        <a:rPr lang="en-GB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Spellings</a:t>
                      </a:r>
                    </a:p>
                  </a:txBody>
                  <a:tcPr>
                    <a:solidFill>
                      <a:srgbClr val="D883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1</a:t>
                      </a:r>
                      <a:r>
                        <a:rPr lang="en-GB" baseline="3000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st</a:t>
                      </a:r>
                      <a:r>
                        <a:rPr lang="en-GB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 Attempt</a:t>
                      </a:r>
                    </a:p>
                  </a:txBody>
                  <a:tcPr>
                    <a:solidFill>
                      <a:srgbClr val="D883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2</a:t>
                      </a:r>
                      <a:r>
                        <a:rPr lang="en-GB" baseline="3000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nd</a:t>
                      </a:r>
                      <a:r>
                        <a:rPr lang="en-GB" baseline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 Attempt</a:t>
                      </a:r>
                      <a:endParaRPr lang="en-GB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>
                    <a:solidFill>
                      <a:srgbClr val="D883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3</a:t>
                      </a:r>
                      <a:r>
                        <a:rPr lang="en-GB" b="0" i="0" baseline="3000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rd</a:t>
                      </a:r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 Attempt</a:t>
                      </a:r>
                    </a:p>
                  </a:txBody>
                  <a:tcPr>
                    <a:solidFill>
                      <a:srgbClr val="D883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4th Attempt</a:t>
                      </a:r>
                    </a:p>
                  </a:txBody>
                  <a:tcPr>
                    <a:solidFill>
                      <a:srgbClr val="D883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5</a:t>
                      </a:r>
                      <a:r>
                        <a:rPr lang="en-GB" b="0" i="0" baseline="3000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th</a:t>
                      </a:r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 Attempt</a:t>
                      </a:r>
                    </a:p>
                  </a:txBody>
                  <a:tcPr>
                    <a:solidFill>
                      <a:srgbClr val="D883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fictitious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conscious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constant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elegance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frequent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understandable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comfortably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controversy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manageable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earlier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</a:tbl>
          </a:graphicData>
        </a:graphic>
      </p:graphicFrame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91582744"/>
              </p:ext>
            </p:extLst>
          </p:nvPr>
        </p:nvGraphicFramePr>
        <p:xfrm>
          <a:off x="508000" y="325966"/>
          <a:ext cx="9055100" cy="86783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16503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789006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433917">
                <a:tc>
                  <a:txBody>
                    <a:bodyPr/>
                    <a:lstStyle/>
                    <a:p>
                      <a:r>
                        <a:rPr lang="en-GB" sz="1400" dirty="0">
                          <a:latin typeface="Muli" pitchFamily="2" charset="77"/>
                        </a:rPr>
                        <a:t>Stage: 5</a:t>
                      </a:r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dirty="0">
                          <a:latin typeface="Muli" pitchFamily="2" charset="77"/>
                        </a:rPr>
                        <a:t>Revision </a:t>
                      </a:r>
                      <a:r>
                        <a:rPr lang="mr-IN" sz="1400" dirty="0">
                          <a:latin typeface="Muli" pitchFamily="2" charset="77"/>
                        </a:rPr>
                        <a:t>–</a:t>
                      </a:r>
                      <a:r>
                        <a:rPr lang="en-GB" sz="1400" dirty="0">
                          <a:latin typeface="Muli" pitchFamily="2" charset="77"/>
                        </a:rPr>
                        <a:t> spelling rules we have learned in Stage 5.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400" baseline="0" dirty="0">
                        <a:latin typeface="Muli" pitchFamily="2" charset="77"/>
                      </a:endParaRPr>
                    </a:p>
                    <a:p>
                      <a:r>
                        <a:rPr lang="en-GB" sz="1400" baseline="0" dirty="0">
                          <a:latin typeface="Muli" pitchFamily="2" charset="77"/>
                        </a:rPr>
                        <a:t>Name:</a:t>
                      </a:r>
                      <a:endParaRPr lang="en-GB" sz="1400" dirty="0">
                        <a:latin typeface="Muli" pitchFamily="2" charset="77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33917">
                <a:tc>
                  <a:txBody>
                    <a:bodyPr/>
                    <a:lstStyle/>
                    <a:p>
                      <a:r>
                        <a:rPr lang="en-GB" sz="1400" dirty="0">
                          <a:latin typeface="Muli" pitchFamily="2" charset="77"/>
                        </a:rPr>
                        <a:t>List: 34</a:t>
                      </a:r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9450668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92293031"/>
              </p:ext>
            </p:extLst>
          </p:nvPr>
        </p:nvGraphicFramePr>
        <p:xfrm>
          <a:off x="508000" y="1600196"/>
          <a:ext cx="11150598" cy="50292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85843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85843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858433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858433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858433">
                  <a:extLst>
                    <a:ext uri="{9D8B030D-6E8A-4147-A177-3AD203B41FA5}">
                      <a16:colId xmlns:a16="http://schemas.microsoft.com/office/drawing/2014/main" val="2946719443"/>
                    </a:ext>
                  </a:extLst>
                </a:gridCol>
                <a:gridCol w="1858433">
                  <a:extLst>
                    <a:ext uri="{9D8B030D-6E8A-4147-A177-3AD203B41FA5}">
                      <a16:colId xmlns:a16="http://schemas.microsoft.com/office/drawing/2014/main" val="1119637156"/>
                    </a:ext>
                  </a:extLst>
                </a:gridCol>
              </a:tblGrid>
              <a:tr h="457200">
                <a:tc>
                  <a:txBody>
                    <a:bodyPr/>
                    <a:lstStyle/>
                    <a:p>
                      <a:r>
                        <a:rPr lang="en-GB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Spellings</a:t>
                      </a:r>
                    </a:p>
                  </a:txBody>
                  <a:tcPr>
                    <a:solidFill>
                      <a:srgbClr val="D883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1</a:t>
                      </a:r>
                      <a:r>
                        <a:rPr lang="en-GB" baseline="3000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st</a:t>
                      </a:r>
                      <a:r>
                        <a:rPr lang="en-GB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 Attempt</a:t>
                      </a:r>
                    </a:p>
                  </a:txBody>
                  <a:tcPr>
                    <a:solidFill>
                      <a:srgbClr val="D883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2</a:t>
                      </a:r>
                      <a:r>
                        <a:rPr lang="en-GB" baseline="3000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nd</a:t>
                      </a:r>
                      <a:r>
                        <a:rPr lang="en-GB" baseline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 Attempt</a:t>
                      </a:r>
                      <a:endParaRPr lang="en-GB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>
                    <a:solidFill>
                      <a:srgbClr val="D883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3</a:t>
                      </a:r>
                      <a:r>
                        <a:rPr lang="en-GB" b="0" i="0" baseline="3000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rd</a:t>
                      </a:r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 Attempt</a:t>
                      </a:r>
                    </a:p>
                  </a:txBody>
                  <a:tcPr>
                    <a:solidFill>
                      <a:srgbClr val="D883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4th Attempt</a:t>
                      </a:r>
                    </a:p>
                  </a:txBody>
                  <a:tcPr>
                    <a:solidFill>
                      <a:srgbClr val="D883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5</a:t>
                      </a:r>
                      <a:r>
                        <a:rPr lang="en-GB" b="0" i="0" baseline="3000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th</a:t>
                      </a:r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 Attempt</a:t>
                      </a:r>
                    </a:p>
                  </a:txBody>
                  <a:tcPr>
                    <a:solidFill>
                      <a:srgbClr val="D883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transferring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>
                        <a:latin typeface="OpenDyslexic" charset="0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>
                        <a:latin typeface="OpenDyslexic" charset="0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writer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>
                        <a:latin typeface="OpenDyslexic" charset="0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>
                        <a:latin typeface="OpenDyslexic" charset="0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ascend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>
                        <a:latin typeface="OpenDyslexic" charset="0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>
                        <a:latin typeface="OpenDyslexic" charset="0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awkward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>
                        <a:latin typeface="OpenDyslexic" charset="0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>
                        <a:latin typeface="OpenDyslexic" charset="0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species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>
                        <a:latin typeface="OpenDyslexic" charset="0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>
                        <a:latin typeface="OpenDyslexic" charset="0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receive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>
                        <a:latin typeface="OpenDyslexic" charset="0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>
                        <a:latin typeface="OpenDyslexic" charset="0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thought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>
                        <a:latin typeface="OpenDyslexic" charset="0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>
                        <a:latin typeface="OpenDyslexic" charset="0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dough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>
                        <a:latin typeface="OpenDyslexic" charset="0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>
                        <a:latin typeface="OpenDyslexic" charset="0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probably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>
                        <a:latin typeface="OpenDyslexic" charset="0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>
                        <a:latin typeface="OpenDyslexic" charset="0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conscience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>
                        <a:latin typeface="OpenDyslexic" charset="0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>
                        <a:latin typeface="OpenDyslexic" charset="0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</a:tbl>
          </a:graphicData>
        </a:graphic>
      </p:graphicFrame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98135744"/>
              </p:ext>
            </p:extLst>
          </p:nvPr>
        </p:nvGraphicFramePr>
        <p:xfrm>
          <a:off x="508000" y="325966"/>
          <a:ext cx="9055100" cy="86783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16503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789006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433917">
                <a:tc>
                  <a:txBody>
                    <a:bodyPr/>
                    <a:lstStyle/>
                    <a:p>
                      <a:r>
                        <a:rPr lang="en-GB" sz="1400" dirty="0">
                          <a:latin typeface="Muli" pitchFamily="2" charset="77"/>
                        </a:rPr>
                        <a:t>Stage: 5</a:t>
                      </a:r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dirty="0">
                          <a:latin typeface="Muli" pitchFamily="2" charset="77"/>
                        </a:rPr>
                        <a:t>Revision </a:t>
                      </a:r>
                      <a:r>
                        <a:rPr lang="mr-IN" sz="1400" dirty="0">
                          <a:latin typeface="Muli" pitchFamily="2" charset="77"/>
                        </a:rPr>
                        <a:t>–</a:t>
                      </a:r>
                      <a:r>
                        <a:rPr lang="en-GB" sz="1400" dirty="0">
                          <a:latin typeface="Muli" pitchFamily="2" charset="77"/>
                        </a:rPr>
                        <a:t> spelling rules we have learned in Stage 5.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400" baseline="0" dirty="0">
                        <a:latin typeface="Muli" pitchFamily="2" charset="77"/>
                      </a:endParaRPr>
                    </a:p>
                    <a:p>
                      <a:r>
                        <a:rPr lang="en-GB" sz="1400" baseline="0" dirty="0">
                          <a:latin typeface="Muli" pitchFamily="2" charset="77"/>
                        </a:rPr>
                        <a:t>Name:</a:t>
                      </a:r>
                      <a:endParaRPr lang="en-GB" sz="1400" dirty="0">
                        <a:latin typeface="Muli" pitchFamily="2" charset="77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33917">
                <a:tc>
                  <a:txBody>
                    <a:bodyPr/>
                    <a:lstStyle/>
                    <a:p>
                      <a:r>
                        <a:rPr lang="en-GB" sz="1400" dirty="0">
                          <a:latin typeface="Muli" pitchFamily="2" charset="77"/>
                        </a:rPr>
                        <a:t>List: 35</a:t>
                      </a:r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158440506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81635715"/>
              </p:ext>
            </p:extLst>
          </p:nvPr>
        </p:nvGraphicFramePr>
        <p:xfrm>
          <a:off x="508000" y="1600196"/>
          <a:ext cx="2787650" cy="50292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7876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457200">
                <a:tc>
                  <a:txBody>
                    <a:bodyPr/>
                    <a:lstStyle/>
                    <a:p>
                      <a:r>
                        <a:rPr lang="en-GB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Spellings</a:t>
                      </a:r>
                    </a:p>
                  </a:txBody>
                  <a:tcPr>
                    <a:solidFill>
                      <a:srgbClr val="D883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device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aloud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heard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complement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precede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community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principle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muscle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desert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stationary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</a:tbl>
          </a:graphicData>
        </a:graphic>
      </p:graphicFrame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90029896"/>
              </p:ext>
            </p:extLst>
          </p:nvPr>
        </p:nvGraphicFramePr>
        <p:xfrm>
          <a:off x="508000" y="325966"/>
          <a:ext cx="9055100" cy="86783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16503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789006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433917">
                <a:tc>
                  <a:txBody>
                    <a:bodyPr/>
                    <a:lstStyle/>
                    <a:p>
                      <a:r>
                        <a:rPr lang="en-GB" sz="1400" dirty="0">
                          <a:latin typeface="Muli" pitchFamily="2" charset="77"/>
                        </a:rPr>
                        <a:t>Stage: 5</a:t>
                      </a:r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dirty="0">
                          <a:latin typeface="Muli" pitchFamily="2" charset="77"/>
                        </a:rPr>
                        <a:t>Revision </a:t>
                      </a:r>
                      <a:r>
                        <a:rPr lang="mr-IN" sz="1400" dirty="0">
                          <a:latin typeface="Muli" pitchFamily="2" charset="77"/>
                        </a:rPr>
                        <a:t>–</a:t>
                      </a:r>
                      <a:r>
                        <a:rPr lang="en-GB" sz="1400" dirty="0">
                          <a:latin typeface="Muli" pitchFamily="2" charset="77"/>
                        </a:rPr>
                        <a:t> spelling rules we have learned in Stage </a:t>
                      </a:r>
                      <a:r>
                        <a:rPr lang="en-GB" sz="1400">
                          <a:latin typeface="Muli" pitchFamily="2" charset="77"/>
                        </a:rPr>
                        <a:t>5.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400" baseline="0" dirty="0">
                        <a:latin typeface="Muli" pitchFamily="2" charset="77"/>
                      </a:endParaRPr>
                    </a:p>
                    <a:p>
                      <a:r>
                        <a:rPr lang="en-GB" sz="1400" baseline="0" dirty="0">
                          <a:latin typeface="Muli" pitchFamily="2" charset="77"/>
                        </a:rPr>
                        <a:t>Name:</a:t>
                      </a:r>
                      <a:endParaRPr lang="en-GB" sz="1400" dirty="0">
                        <a:latin typeface="Muli" pitchFamily="2" charset="77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33917">
                <a:tc>
                  <a:txBody>
                    <a:bodyPr/>
                    <a:lstStyle/>
                    <a:p>
                      <a:r>
                        <a:rPr lang="en-GB" sz="1400" dirty="0">
                          <a:latin typeface="Muli" pitchFamily="2" charset="77"/>
                        </a:rPr>
                        <a:t>List: 36</a:t>
                      </a:r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7" name="TextBox 6"/>
          <p:cNvSpPr txBox="1"/>
          <p:nvPr/>
        </p:nvSpPr>
        <p:spPr>
          <a:xfrm>
            <a:off x="3449725" y="1396998"/>
            <a:ext cx="8742275" cy="535531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u="sng" dirty="0">
                <a:latin typeface="OpenDyslexicAlta" pitchFamily="2" charset="77"/>
                <a:ea typeface="OpenDyslexic" charset="0"/>
                <a:cs typeface="OpenDyslexic" charset="0"/>
              </a:rPr>
              <a:t>Write the correct spelling into each sentence. </a:t>
            </a:r>
            <a:endParaRPr lang="en-GB" i="1" u="sng" dirty="0">
              <a:latin typeface="OpenDyslexicAlta" pitchFamily="2" charset="77"/>
              <a:ea typeface="OpenDyslexic" charset="0"/>
              <a:cs typeface="OpenDyslexic" charset="0"/>
            </a:endParaRPr>
          </a:p>
          <a:p>
            <a:r>
              <a:rPr lang="en-GB" dirty="0">
                <a:latin typeface="OpenDyslexicAlta" pitchFamily="2" charset="77"/>
                <a:ea typeface="OpenDyslexic" charset="0"/>
                <a:cs typeface="OpenDyslexic" charset="0"/>
              </a:rPr>
              <a:t> </a:t>
            </a:r>
            <a:endParaRPr lang="en-GB" i="1" dirty="0">
              <a:latin typeface="OpenDyslexicAlta" pitchFamily="2" charset="77"/>
              <a:ea typeface="OpenDyslexic" charset="0"/>
              <a:cs typeface="OpenDyslexic" charset="0"/>
            </a:endParaRPr>
          </a:p>
          <a:p>
            <a:r>
              <a:rPr lang="en-GB" dirty="0">
                <a:latin typeface="OpenDyslexicAlta" pitchFamily="2" charset="77"/>
                <a:ea typeface="OpenDyslexic" charset="0"/>
                <a:cs typeface="OpenDyslexic" charset="0"/>
              </a:rPr>
              <a:t>The car stood __________ at the red traffic light. </a:t>
            </a:r>
          </a:p>
          <a:p>
            <a:endParaRPr lang="en-GB" dirty="0">
              <a:latin typeface="OpenDyslexicAlta" pitchFamily="2" charset="77"/>
              <a:ea typeface="OpenDyslexic" charset="0"/>
              <a:cs typeface="OpenDyslexic" charset="0"/>
            </a:endParaRPr>
          </a:p>
          <a:p>
            <a:r>
              <a:rPr lang="en-GB" dirty="0">
                <a:latin typeface="OpenDyslexicAlta" pitchFamily="2" charset="77"/>
                <a:ea typeface="OpenDyslexic" charset="0"/>
                <a:cs typeface="OpenDyslexic" charset="0"/>
              </a:rPr>
              <a:t>He read _______ and the teacher ________ him from the back of the room.</a:t>
            </a:r>
          </a:p>
          <a:p>
            <a:endParaRPr lang="en-GB" dirty="0">
              <a:latin typeface="OpenDyslexicAlta" pitchFamily="2" charset="77"/>
              <a:ea typeface="OpenDyslexic" charset="0"/>
              <a:cs typeface="OpenDyslexic" charset="0"/>
            </a:endParaRPr>
          </a:p>
          <a:p>
            <a:r>
              <a:rPr lang="en-GB" dirty="0">
                <a:latin typeface="OpenDyslexicAlta" pitchFamily="2" charset="77"/>
                <a:ea typeface="OpenDyslexic" charset="0"/>
                <a:cs typeface="OpenDyslexic" charset="0"/>
              </a:rPr>
              <a:t>She wore a blue hat to _________ her scarf and gloves.</a:t>
            </a:r>
          </a:p>
          <a:p>
            <a:endParaRPr lang="en-GB" dirty="0">
              <a:latin typeface="OpenDyslexicAlta" pitchFamily="2" charset="77"/>
              <a:ea typeface="OpenDyslexic" charset="0"/>
              <a:cs typeface="OpenDyslexic" charset="0"/>
            </a:endParaRPr>
          </a:p>
          <a:p>
            <a:r>
              <a:rPr lang="en-GB" dirty="0">
                <a:latin typeface="OpenDyslexicAlta" pitchFamily="2" charset="77"/>
                <a:ea typeface="OpenDyslexic" charset="0"/>
                <a:cs typeface="OpenDyslexic" charset="0"/>
              </a:rPr>
              <a:t>The whole __________ came out to welcome the heroes home. </a:t>
            </a:r>
          </a:p>
          <a:p>
            <a:endParaRPr lang="en-GB" dirty="0">
              <a:latin typeface="OpenDyslexicAlta" pitchFamily="2" charset="77"/>
              <a:ea typeface="OpenDyslexic" charset="0"/>
              <a:cs typeface="OpenDyslexic" charset="0"/>
            </a:endParaRPr>
          </a:p>
          <a:p>
            <a:r>
              <a:rPr lang="en-GB" dirty="0">
                <a:latin typeface="OpenDyslexicAlta" pitchFamily="2" charset="77"/>
                <a:ea typeface="OpenDyslexic" charset="0"/>
                <a:cs typeface="OpenDyslexic" charset="0"/>
              </a:rPr>
              <a:t>He was a man of ________ and good to his word. </a:t>
            </a:r>
          </a:p>
          <a:p>
            <a:endParaRPr lang="en-GB" dirty="0">
              <a:latin typeface="OpenDyslexicAlta" pitchFamily="2" charset="77"/>
              <a:ea typeface="OpenDyslexic" charset="0"/>
              <a:cs typeface="OpenDyslexic" charset="0"/>
            </a:endParaRPr>
          </a:p>
          <a:p>
            <a:r>
              <a:rPr lang="en-GB" dirty="0">
                <a:latin typeface="OpenDyslexicAlta" pitchFamily="2" charset="77"/>
                <a:ea typeface="OpenDyslexic" charset="0"/>
                <a:cs typeface="OpenDyslexic" charset="0"/>
              </a:rPr>
              <a:t>The teeth which ________ your adult teeth are commonly known as baby teeth. </a:t>
            </a:r>
          </a:p>
          <a:p>
            <a:endParaRPr lang="en-GB" dirty="0">
              <a:latin typeface="OpenDyslexicAlta" pitchFamily="2" charset="77"/>
              <a:ea typeface="OpenDyslexic" charset="0"/>
              <a:cs typeface="OpenDyslexic" charset="0"/>
            </a:endParaRPr>
          </a:p>
          <a:p>
            <a:r>
              <a:rPr lang="en-GB" dirty="0">
                <a:latin typeface="OpenDyslexicAlta" pitchFamily="2" charset="77"/>
                <a:ea typeface="OpenDyslexic" charset="0"/>
                <a:cs typeface="OpenDyslexic" charset="0"/>
              </a:rPr>
              <a:t>The ________ allows scientists to collect rain in the dry _______.</a:t>
            </a:r>
          </a:p>
          <a:p>
            <a:endParaRPr lang="en-GB" dirty="0">
              <a:latin typeface="OpenDyslexicAlta" pitchFamily="2" charset="77"/>
              <a:ea typeface="OpenDyslexic" charset="0"/>
              <a:cs typeface="OpenDyslexic" charset="0"/>
            </a:endParaRPr>
          </a:p>
          <a:p>
            <a:r>
              <a:rPr lang="en-GB" dirty="0">
                <a:latin typeface="OpenDyslexicAlta" pitchFamily="2" charset="77"/>
                <a:ea typeface="OpenDyslexic" charset="0"/>
                <a:cs typeface="OpenDyslexic" charset="0"/>
              </a:rPr>
              <a:t>As she sprinted away, she pulled a _________ in her thigh. </a:t>
            </a:r>
          </a:p>
        </p:txBody>
      </p:sp>
    </p:spTree>
    <p:extLst>
      <p:ext uri="{BB962C8B-B14F-4D97-AF65-F5344CB8AC3E}">
        <p14:creationId xmlns:p14="http://schemas.microsoft.com/office/powerpoint/2010/main" val="79807701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pelling Shed" id="{C4F81C86-5779-0E48-81E5-305447788964}" vid="{2F96E78E-4C51-8449-B2C6-B9B70AAE1C3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18093</TotalTime>
  <Words>3986</Words>
  <Application>Microsoft Office PowerPoint</Application>
  <PresentationFormat>Widescreen</PresentationFormat>
  <Paragraphs>1694</Paragraphs>
  <Slides>39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39</vt:i4>
      </vt:variant>
    </vt:vector>
  </HeadingPairs>
  <TitlesOfParts>
    <vt:vector size="46" baseType="lpstr">
      <vt:lpstr>OpenDyslexicAlta</vt:lpstr>
      <vt:lpstr>Muli</vt:lpstr>
      <vt:lpstr>Calibri</vt:lpstr>
      <vt:lpstr>Arial</vt:lpstr>
      <vt:lpstr>OpenDyslexic</vt:lpstr>
      <vt:lpstr>Cookies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The Spelling Shed 🐝</dc:title>
  <dc:creator>Rob Smith</dc:creator>
  <cp:lastModifiedBy>James Stevens</cp:lastModifiedBy>
  <cp:revision>342</cp:revision>
  <cp:lastPrinted>2018-10-20T14:59:28Z</cp:lastPrinted>
  <dcterms:created xsi:type="dcterms:W3CDTF">2018-08-06T08:16:18Z</dcterms:created>
  <dcterms:modified xsi:type="dcterms:W3CDTF">2023-07-04T10:06:35Z</dcterms:modified>
</cp:coreProperties>
</file>