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9"/>
  </p:notesMasterIdLst>
  <p:handoutMasterIdLst>
    <p:handoutMasterId r:id="rId40"/>
  </p:handoutMasterIdLst>
  <p:sldIdLst>
    <p:sldId id="528" r:id="rId2"/>
    <p:sldId id="332" r:id="rId3"/>
    <p:sldId id="336" r:id="rId4"/>
    <p:sldId id="353" r:id="rId5"/>
    <p:sldId id="369" r:id="rId6"/>
    <p:sldId id="340" r:id="rId7"/>
    <p:sldId id="342" r:id="rId8"/>
    <p:sldId id="344" r:id="rId9"/>
    <p:sldId id="372" r:id="rId10"/>
    <p:sldId id="348" r:id="rId11"/>
    <p:sldId id="350" r:id="rId12"/>
    <p:sldId id="257" r:id="rId13"/>
    <p:sldId id="262" r:id="rId14"/>
    <p:sldId id="264" r:id="rId15"/>
    <p:sldId id="266" r:id="rId16"/>
    <p:sldId id="390" r:id="rId17"/>
    <p:sldId id="534" r:id="rId18"/>
    <p:sldId id="274" r:id="rId19"/>
    <p:sldId id="276" r:id="rId20"/>
    <p:sldId id="278" r:id="rId21"/>
    <p:sldId id="477" r:id="rId22"/>
    <p:sldId id="283" r:id="rId23"/>
    <p:sldId id="285" r:id="rId24"/>
    <p:sldId id="288" r:id="rId25"/>
    <p:sldId id="514" r:id="rId26"/>
    <p:sldId id="517" r:id="rId27"/>
    <p:sldId id="296" r:id="rId28"/>
    <p:sldId id="519" r:id="rId29"/>
    <p:sldId id="302" r:id="rId30"/>
    <p:sldId id="304" r:id="rId31"/>
    <p:sldId id="307" r:id="rId32"/>
    <p:sldId id="309" r:id="rId33"/>
    <p:sldId id="312" r:id="rId34"/>
    <p:sldId id="314" r:id="rId35"/>
    <p:sldId id="316" r:id="rId36"/>
    <p:sldId id="319" r:id="rId37"/>
    <p:sldId id="352" r:id="rId38"/>
  </p:sldIdLst>
  <p:sldSz cx="12192000" cy="6858000"/>
  <p:notesSz cx="6858000" cy="9144000"/>
  <p:embeddedFontLst>
    <p:embeddedFont>
      <p:font typeface="Calibri" panose="020F0502020204030204" pitchFamily="34" charset="0"/>
      <p:regular r:id="rId41"/>
      <p:bold r:id="rId42"/>
      <p:italic r:id="rId43"/>
      <p:boldItalic r:id="rId44"/>
    </p:embeddedFont>
    <p:embeddedFont>
      <p:font typeface="Muli" panose="020B0604020202020204" charset="0"/>
      <p:regular r:id="rId45"/>
      <p:bold r:id="rId46"/>
      <p:italic r:id="rId47"/>
      <p:boldItalic r:id="rId48"/>
    </p:embeddedFont>
    <p:embeddedFont>
      <p:font typeface="OpenDyslexicAlta" panose="020B0604020202020204" charset="0"/>
      <p:regular r:id="rId49"/>
      <p:bold r:id="rId50"/>
      <p:italic r:id="rId51"/>
      <p:boldItalic r:id="rId52"/>
    </p:embeddedFont>
    <p:embeddedFont>
      <p:font typeface="Cookies" panose="020B0604020202020204"/>
      <p:regular r:id="rId5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860"/>
    <a:srgbClr val="8FAADC"/>
    <a:srgbClr val="D4D400"/>
    <a:srgbClr val="FFFD78"/>
    <a:srgbClr val="D883FF"/>
    <a:srgbClr val="68C7D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477" autoAdjust="0"/>
    <p:restoredTop sz="92276" autoAdjust="0"/>
  </p:normalViewPr>
  <p:slideViewPr>
    <p:cSldViewPr snapToGrid="0" snapToObjects="1">
      <p:cViewPr varScale="1">
        <p:scale>
          <a:sx n="73" d="100"/>
          <a:sy n="73" d="100"/>
        </p:scale>
        <p:origin x="4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font" Target="fonts/font10.fntdata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45" Type="http://schemas.openxmlformats.org/officeDocument/2006/relationships/font" Target="fonts/font5.fntdata"/><Relationship Id="rId53" Type="http://schemas.openxmlformats.org/officeDocument/2006/relationships/font" Target="fonts/font13.fntdata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1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6.fntdata"/><Relationship Id="rId20" Type="http://schemas.openxmlformats.org/officeDocument/2006/relationships/slide" Target="slides/slide19.xml"/><Relationship Id="rId41" Type="http://schemas.openxmlformats.org/officeDocument/2006/relationships/font" Target="fonts/font1.fntdata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9.fntdata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52" Type="http://schemas.openxmlformats.org/officeDocument/2006/relationships/font" Target="fonts/font1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70555-72D4-BF40-B685-8412B7FA50E9}" type="datetimeFigureOut">
              <a:rPr lang="en-GB" smtClean="0">
                <a:latin typeface="Muli" pitchFamily="2" charset="77"/>
              </a:rPr>
              <a:t>31/05/2022</a:t>
            </a:fld>
            <a:endParaRPr lang="en-GB" dirty="0">
              <a:latin typeface="Muli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7A863-B317-0C4D-8D45-833380E63946}" type="slidenum">
              <a:rPr lang="en-GB" smtClean="0">
                <a:latin typeface="Muli" pitchFamily="2" charset="77"/>
              </a:rPr>
              <a:t>‹#›</a:t>
            </a:fld>
            <a:endParaRPr lang="en-GB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9C363ADC-09E6-FD4B-932E-4485A3F0108B}" type="datetimeFigureOut">
              <a:rPr lang="en-GB" smtClean="0"/>
              <a:pPr/>
              <a:t>31/05/2022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5C7C66A0-413B-D942-BD25-07592977943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9B26B-16D5-6F4D-96FE-A3FD21D929F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6480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F815ED-8582-BF4C-BA9C-2E64956E42C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277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F815ED-8582-BF4C-BA9C-2E64956E42CA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501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31/05/2022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D88D553-7832-5E46-BC3A-5DB5141E7CD1}"/>
              </a:ext>
            </a:extLst>
          </p:cNvPr>
          <p:cNvSpPr txBox="1"/>
          <p:nvPr userDrawn="1"/>
        </p:nvSpPr>
        <p:spPr>
          <a:xfrm>
            <a:off x="231648" y="6581001"/>
            <a:ext cx="11765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Muli" pitchFamily="2" charset="77"/>
              </a:rPr>
              <a:t>All elements of this scheme are copyright © The Spelling Shed Ltd and may not be redistributed without permission. </a:t>
            </a:r>
          </a:p>
        </p:txBody>
      </p:sp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534132394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613596015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31/05/2022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31/05/2022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31/05/2022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31/05/2022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31/05/2022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31/05/2022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31/05/2022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31/05/2022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31/05/2022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31/05/2022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tif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tiff"/><Relationship Id="rId3" Type="http://schemas.openxmlformats.org/officeDocument/2006/relationships/image" Target="../media/image12.tiff"/><Relationship Id="rId7" Type="http://schemas.openxmlformats.org/officeDocument/2006/relationships/image" Target="../media/image16.tif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tiff"/><Relationship Id="rId11" Type="http://schemas.openxmlformats.org/officeDocument/2006/relationships/image" Target="../media/image20.tiff"/><Relationship Id="rId5" Type="http://schemas.openxmlformats.org/officeDocument/2006/relationships/image" Target="../media/image14.tiff"/><Relationship Id="rId10" Type="http://schemas.openxmlformats.org/officeDocument/2006/relationships/image" Target="../media/image19.tiff"/><Relationship Id="rId4" Type="http://schemas.openxmlformats.org/officeDocument/2006/relationships/image" Target="../media/image13.tiff"/><Relationship Id="rId9" Type="http://schemas.openxmlformats.org/officeDocument/2006/relationships/image" Target="../media/image18.tif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863A8EC4-655D-4546-A0AE-0671AEC23D1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CD1B6FD-11D7-3849-9417-35B7467228D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6750"/>
            <a:ext cx="12192000" cy="61912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00D2F8C-5C7E-D541-9EDA-A4DF2C2E2FEE}"/>
              </a:ext>
            </a:extLst>
          </p:cNvPr>
          <p:cNvSpPr txBox="1"/>
          <p:nvPr/>
        </p:nvSpPr>
        <p:spPr>
          <a:xfrm>
            <a:off x="231648" y="6581001"/>
            <a:ext cx="11765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Muli" pitchFamily="2" charset="77"/>
              </a:rPr>
              <a:t>All elements of this scheme are copyright © The Spelling Shed Ltd and may not be redistributed without permission. 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A62ED2B2-06CE-9849-84DD-DCF1DC2D397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0" y="4922612"/>
            <a:ext cx="3983736" cy="87521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564A0E0-D230-8641-90BC-831B53681AAE}"/>
              </a:ext>
            </a:extLst>
          </p:cNvPr>
          <p:cNvSpPr txBox="1"/>
          <p:nvPr/>
        </p:nvSpPr>
        <p:spPr>
          <a:xfrm>
            <a:off x="4267201" y="5025808"/>
            <a:ext cx="398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>
                      <a:alpha val="39000"/>
                    </a:schemeClr>
                  </a:outerShdw>
                </a:effectLst>
                <a:latin typeface="Cookies" pitchFamily="2" charset="0"/>
              </a:rPr>
              <a:t>Stage 6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816E7DB3-0D9A-8D4E-A1D6-E5CC49A3375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3187" y="735105"/>
            <a:ext cx="6731762" cy="116634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72B53D9-579C-7642-97A4-2763353E325B}"/>
              </a:ext>
            </a:extLst>
          </p:cNvPr>
          <p:cNvSpPr txBox="1"/>
          <p:nvPr/>
        </p:nvSpPr>
        <p:spPr>
          <a:xfrm>
            <a:off x="3698856" y="1910135"/>
            <a:ext cx="5120424" cy="523220"/>
          </a:xfrm>
          <a:prstGeom prst="rect">
            <a:avLst/>
          </a:prstGeom>
          <a:noFill/>
          <a:effectLst>
            <a:outerShdw blurRad="50800" dist="12700" dir="5400000" algn="ctr" rotWithShape="0">
              <a:srgbClr val="000000">
                <a:alpha val="49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Muli" pitchFamily="2" charset="77"/>
              </a:rPr>
              <a:t>Spelling Scheme of Work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63A63B-8861-8C40-90E6-8C2942E07D5C}"/>
              </a:ext>
            </a:extLst>
          </p:cNvPr>
          <p:cNvSpPr txBox="1"/>
          <p:nvPr/>
        </p:nvSpPr>
        <p:spPr>
          <a:xfrm>
            <a:off x="11207262" y="6596390"/>
            <a:ext cx="9847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dirty="0">
                <a:solidFill>
                  <a:schemeClr val="bg1"/>
                </a:solidFill>
                <a:latin typeface="Muli" pitchFamily="2" charset="77"/>
              </a:rPr>
              <a:t>11/01/20</a:t>
            </a:r>
          </a:p>
        </p:txBody>
      </p:sp>
    </p:spTree>
    <p:extLst>
      <p:ext uri="{BB962C8B-B14F-4D97-AF65-F5344CB8AC3E}">
        <p14:creationId xmlns:p14="http://schemas.microsoft.com/office/powerpoint/2010/main" val="1565258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1876962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accommodate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available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competition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determined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suggest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existence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identity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muscle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prejudice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rhyme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92646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  <a:endParaRPr lang="en-GB" sz="1400" b="1" i="0" baseline="0" dirty="0">
                        <a:solidFill>
                          <a:srgbClr val="FF3860"/>
                        </a:solidFill>
                        <a:latin typeface="Muli" pitchFamily="2" charset="77"/>
                      </a:endParaRPr>
                    </a:p>
                    <a:p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5254866"/>
              </p:ext>
            </p:extLst>
          </p:nvPr>
        </p:nvGraphicFramePr>
        <p:xfrm>
          <a:off x="3451192" y="1444167"/>
          <a:ext cx="6639867" cy="53412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41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706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762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1151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1151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1151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11515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</a:tblGrid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9168495" y="1828801"/>
            <a:ext cx="2778577" cy="1200329"/>
          </a:xfrm>
          <a:prstGeom prst="rect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Insert the missing letters into your spellings to find a new challenge word. </a:t>
            </a:r>
          </a:p>
        </p:txBody>
      </p:sp>
    </p:spTree>
    <p:extLst>
      <p:ext uri="{BB962C8B-B14F-4D97-AF65-F5344CB8AC3E}">
        <p14:creationId xmlns:p14="http://schemas.microsoft.com/office/powerpoint/2010/main" val="3767374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accompany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average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conscience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develop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explanation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immediately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necessary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privilege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rhythm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symbol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7505787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1495449"/>
              </p:ext>
            </p:extLst>
          </p:nvPr>
        </p:nvGraphicFramePr>
        <p:xfrm>
          <a:off x="4223658" y="1454616"/>
          <a:ext cx="7032173" cy="46652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476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2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07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814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580371" y="6281835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2002427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according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awkward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dictionary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familiar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individual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neighbour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profession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sacrifice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system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4963367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4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baseline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08564" y="2209800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7" name="Oval 6"/>
          <p:cNvSpPr/>
          <p:nvPr/>
        </p:nvSpPr>
        <p:spPr>
          <a:xfrm>
            <a:off x="3208564" y="2637122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8" name="Oval 7"/>
          <p:cNvSpPr/>
          <p:nvPr/>
        </p:nvSpPr>
        <p:spPr>
          <a:xfrm>
            <a:off x="3208564" y="3145971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9" name="Oval 8"/>
          <p:cNvSpPr/>
          <p:nvPr/>
        </p:nvSpPr>
        <p:spPr>
          <a:xfrm>
            <a:off x="3208564" y="3573293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208564" y="4998042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208564" y="5407533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208564" y="5916382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05841" y="6343588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208564" y="4061871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205842" y="4509684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937854" y="3252164"/>
            <a:ext cx="1794328" cy="80970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Feeling uneasy or embarrassed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901465" y="2109970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paid occupation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35550" y="3285544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religious offering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985420" y="4427926"/>
            <a:ext cx="1931758" cy="702289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Well known or experienced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865040" y="5758539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Single or separate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943442" y="4487958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As stated by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726566" y="5701331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person who lives close by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064456" y="2102726"/>
            <a:ext cx="1931758" cy="864604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set of things working together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444658" y="1463122"/>
            <a:ext cx="6043160" cy="327241"/>
          </a:xfrm>
          <a:prstGeom prst="rect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its definition. 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9901465" y="4476747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book of language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051929" y="2105645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Aware of your surroundings</a:t>
            </a:r>
          </a:p>
        </p:txBody>
      </p:sp>
    </p:spTree>
    <p:extLst>
      <p:ext uri="{BB962C8B-B14F-4D97-AF65-F5344CB8AC3E}">
        <p14:creationId xmlns:p14="http://schemas.microsoft.com/office/powerpoint/2010/main" val="1079560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achieve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bargain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controversy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disastrous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foreign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interfere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nuisance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programme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secretary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temperature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3073655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449725" y="1396998"/>
            <a:ext cx="8742275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 </a:t>
            </a: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In the office, the ________ was busy typing out letters.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Every child needs to learn a ________ language such as German.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Buy one get one free.  Everything was a ________.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final decision caused _________ amongst the students.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In the darkness of the bedroom, the bluebottle was a ________.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nativity _________ had a list of all the actors and singers.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_________was -12 degrees. This was ________ for the flowers.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Every child felt that they could ________ something this year.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438144" y="6242304"/>
            <a:ext cx="8631936" cy="369332"/>
          </a:xfrm>
          <a:prstGeom prst="rect">
            <a:avLst/>
          </a:prstGeom>
          <a:solidFill>
            <a:srgbClr val="FFFD78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Write your own sentence for the spelling that has not been used.</a:t>
            </a:r>
          </a:p>
        </p:txBody>
      </p:sp>
    </p:spTree>
    <p:extLst>
      <p:ext uri="{BB962C8B-B14F-4D97-AF65-F5344CB8AC3E}">
        <p14:creationId xmlns:p14="http://schemas.microsoft.com/office/powerpoint/2010/main" val="1858041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aggressive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bruise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convenience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embarrass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forty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interrupt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occupy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pronunciation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shoulder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thorough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03545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5795112"/>
              </p:ext>
            </p:extLst>
          </p:nvPr>
        </p:nvGraphicFramePr>
        <p:xfrm>
          <a:off x="3886194" y="1389739"/>
          <a:ext cx="6836234" cy="523965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67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43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48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38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221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78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181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181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181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181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6181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6825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52557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52557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52557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52557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52557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36556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68560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</a:tblGrid>
              <a:tr h="3625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013812" y="5597209"/>
            <a:ext cx="2345418" cy="92333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Fill in the blanks to complete the grid. </a:t>
            </a:r>
          </a:p>
        </p:txBody>
      </p:sp>
    </p:spTree>
    <p:extLst>
      <p:ext uri="{BB962C8B-B14F-4D97-AF65-F5344CB8AC3E}">
        <p14:creationId xmlns:p14="http://schemas.microsoft.com/office/powerpoint/2010/main" val="845453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amateur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category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correspond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environment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frequently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language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occur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queue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signature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twelfth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2533757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  <a:endParaRPr lang="en-GB" sz="1400" b="1" i="0" baseline="0" dirty="0">
                        <a:solidFill>
                          <a:srgbClr val="FF3860"/>
                        </a:solidFill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7" name="Rounded Rectangle 26"/>
          <p:cNvSpPr/>
          <p:nvPr/>
        </p:nvSpPr>
        <p:spPr>
          <a:xfrm>
            <a:off x="3477295" y="2098461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5149399" y="2093790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3477295" y="3037819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149400" y="3034705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3477296" y="3977177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149402" y="3955405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3477296" y="4916535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5149399" y="4906444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477296" y="5830136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5149403" y="5830136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cxnSp>
        <p:nvCxnSpPr>
          <p:cNvPr id="37" name="Straight Connector 36"/>
          <p:cNvCxnSpPr>
            <a:stCxn id="42" idx="3"/>
            <a:endCxn id="43" idx="1"/>
          </p:cNvCxnSpPr>
          <p:nvPr/>
        </p:nvCxnSpPr>
        <p:spPr>
          <a:xfrm>
            <a:off x="4855335" y="6240652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3566912" y="1862799"/>
            <a:ext cx="11817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Your word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474389" y="1862799"/>
            <a:ext cx="1596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Your definition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855334" y="1313540"/>
            <a:ext cx="5520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Use a dictionary to find out what your spellings mean.  </a:t>
            </a:r>
          </a:p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Create your own definition for 5 of your words. </a:t>
            </a:r>
          </a:p>
        </p:txBody>
      </p:sp>
      <p:cxnSp>
        <p:nvCxnSpPr>
          <p:cNvPr id="41" name="Straight Connector 40"/>
          <p:cNvCxnSpPr/>
          <p:nvPr/>
        </p:nvCxnSpPr>
        <p:spPr>
          <a:xfrm>
            <a:off x="4855331" y="5337137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4855331" y="4346538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4834322" y="2512642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4855331" y="3445221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97255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cemetery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criticise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equipped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government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leisure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opportunity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recognise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sincerely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variety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82002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7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449725" y="1396998"/>
            <a:ext cx="8742275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200000"/>
              </a:lnSpc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new ________ centre will be _________ with the latest state of the art exercise facilities. 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_________ __________ the need to ban plastic bottles and drinking straws in order to protect the environment. 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Protestors attended the rally in order to ________ the plans for the new road which would damage a ________ of wildlife habitats. 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special guest made a speech and __________ thanked the teachers for the __________ that they had given him.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49725" y="5534289"/>
            <a:ext cx="8392884" cy="276999"/>
          </a:xfrm>
          <a:prstGeom prst="rect">
            <a:avLst/>
          </a:prstGeom>
          <a:solidFill>
            <a:srgbClr val="FFFD78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OpenDyslexicAlta" pitchFamily="2" charset="77"/>
                <a:ea typeface="OpenDyslexic" charset="0"/>
                <a:cs typeface="OpenDyslexic" charset="0"/>
              </a:rPr>
              <a:t>Write your own sentence which includes both spellings not already used in the sentences above.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582167" y="5939743"/>
          <a:ext cx="81280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76730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0318825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4131037978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838362381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apparent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committee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curiosity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guarantee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lightning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parliament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recommend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soldier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vegetable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especially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5155795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56500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appreciate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communicate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definite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exaggerate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harass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marvellous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persuade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relevant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stomach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vehicle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6077103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baseline="0" dirty="0">
                        <a:solidFill>
                          <a:srgbClr val="FF0000"/>
                        </a:solidFill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9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766456" y="1396998"/>
          <a:ext cx="7815949" cy="495336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205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05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32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59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41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05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2102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</a:tblGrid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406200" y="6407982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11397035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attached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community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desperate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excellent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hindrance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mischievous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physical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restaurant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sufficient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yacht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392107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  <a:endParaRPr lang="en-GB" sz="1400" b="1" i="0" baseline="0" dirty="0">
                        <a:solidFill>
                          <a:srgbClr val="FF3860"/>
                        </a:solidFill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baseline="0" dirty="0">
                        <a:solidFill>
                          <a:srgbClr val="FF0000"/>
                        </a:solidFill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204"/>
            <a:ext cx="2296886" cy="1396794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566884" y="2423156"/>
          <a:ext cx="8233230" cy="420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66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66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66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66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66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restaurant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 adequate amount of something.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sufficient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566884" y="1600196"/>
            <a:ext cx="8157030" cy="646331"/>
          </a:xfrm>
          <a:prstGeom prst="rect">
            <a:avLst/>
          </a:prstGeom>
          <a:solidFill>
            <a:srgbClr val="FFFD78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For each spelling either draw an image to represent it, create a definition or use it into a sentence. 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6884" y="2625797"/>
            <a:ext cx="1487899" cy="1293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978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307206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335985973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33481816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rhythm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physical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symbol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mystery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lyrics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oxygen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symptom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typical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crystal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20663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with the short vowel sound /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i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/ spelt 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01419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rhyme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occupy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apply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hyphen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hygiene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python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supply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identify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multiply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recycle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7888852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Words with the long vowel sound /</a:t>
                      </a:r>
                      <a:r>
                        <a:rPr lang="en-GB" sz="1400" baseline="0" dirty="0" err="1"/>
                        <a:t>i</a:t>
                      </a:r>
                      <a:r>
                        <a:rPr lang="en-GB" sz="1400" baseline="0" dirty="0"/>
                        <a:t>/ spelt with a y.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/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730668" y="1600196"/>
          <a:ext cx="8216404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82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8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8200">
                <a:tc gridSpan="2"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Cover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your spellings up. Can you add in the missing letters from each word?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p____n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m____ply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id_____y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o____y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r___e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re____e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h____ne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h____n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a___y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s____y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08037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overbalance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overthrow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overturned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overcoat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overslept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overcook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overpaid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overreact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overtired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overlooked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8687562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Adding the prefix ‘-over’ to verbs.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421197"/>
              </p:ext>
            </p:extLst>
          </p:nvPr>
        </p:nvGraphicFramePr>
        <p:xfrm>
          <a:off x="4317998" y="1600196"/>
          <a:ext cx="620848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42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04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7200">
                <a:tc gridSpan="2"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Unscramble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each word to find your spellings.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revokloode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toaveorc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denrevruto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prevodia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rveocatre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redorivet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koovreco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revoplest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roothverw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onceablaver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5591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  </a:t>
                      </a:r>
                      <a:r>
                        <a:rPr lang="en-GB" sz="1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(Cover these)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merciful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plentiful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beautiful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fearful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faithful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boastful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doubtful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thankful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pitiful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fanciful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Convert nouns or verbs into adjectives using suffix ‘-</a:t>
                      </a:r>
                      <a:r>
                        <a:rPr lang="en-GB" sz="1400" baseline="0" dirty="0" err="1"/>
                        <a:t>ful</a:t>
                      </a:r>
                      <a:r>
                        <a:rPr lang="en-GB" sz="1400" baseline="0" dirty="0"/>
                        <a:t>.’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/>
                    </a:p>
                    <a:p>
                      <a:r>
                        <a:rPr lang="en-GB" sz="1400" baseline="0" dirty="0"/>
                        <a:t>Name: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8612" y="1396998"/>
            <a:ext cx="1076159" cy="142240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18314" y="1600196"/>
            <a:ext cx="70321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Marvin has completed his spelling test below.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Can you correct Marvin’s answers without looking at your own list?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06098" y="2794088"/>
            <a:ext cx="4310742" cy="3737946"/>
          </a:xfrm>
          <a:prstGeom prst="rect">
            <a:avLst/>
          </a:prstGeom>
          <a:gradFill flip="none" rotWithShape="1">
            <a:gsLst>
              <a:gs pos="0">
                <a:srgbClr val="FFFD78">
                  <a:tint val="66000"/>
                  <a:satMod val="160000"/>
                </a:srgbClr>
              </a:gs>
              <a:gs pos="50000">
                <a:srgbClr val="FFFD78">
                  <a:tint val="44500"/>
                  <a:satMod val="160000"/>
                </a:srgbClr>
              </a:gs>
              <a:gs pos="100000">
                <a:srgbClr val="FFFD78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solidFill>
              <a:srgbClr val="FFFD78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mersiful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plenntiful</a:t>
            </a: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byootiful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feerfull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faithfull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bostful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dowtfull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thanksfull</a:t>
            </a: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pityful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fancyfull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9791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3696749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produce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impact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transport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silence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permit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object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contest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subject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increase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freeze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734373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Words which can be nouns and verbs.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065371"/>
              </p:ext>
            </p:extLst>
          </p:nvPr>
        </p:nvGraphicFramePr>
        <p:xfrm>
          <a:off x="3766456" y="1396998"/>
          <a:ext cx="7815949" cy="495336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205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05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32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59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41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05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2102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</a:tblGrid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406200" y="6407982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8608748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0996276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350929568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8157242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shoulder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smoulder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mould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thrown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known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blown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window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shallow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soul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poultry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1559633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Spelling Rules:  Words with an /oh/ sound spelled   ‘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ou</a:t>
                      </a:r>
                      <a:r>
                        <a:rPr lang="en-GB" sz="1400" dirty="0">
                          <a:latin typeface="Muli" pitchFamily="2" charset="77"/>
                        </a:rPr>
                        <a:t>’ or ‘ow.’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 16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34140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prejudice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nuisance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hindrance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sacrifice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cemetery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certificate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celebrate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necessary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deceased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December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1655668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 Words with a ‘soft c’ spelt /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/.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17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02634"/>
              </p:ext>
            </p:extLst>
          </p:nvPr>
        </p:nvGraphicFramePr>
        <p:xfrm>
          <a:off x="3381828" y="1600196"/>
          <a:ext cx="8548404" cy="5212080"/>
        </p:xfrm>
        <a:graphic>
          <a:graphicData uri="http://schemas.openxmlformats.org/drawingml/2006/table">
            <a:tbl>
              <a:tblPr firstRow="1">
                <a:tableStyleId>{5940675A-B579-460E-94D1-54222C63F5DA}</a:tableStyleId>
              </a:tblPr>
              <a:tblGrid>
                <a:gridCol w="8548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</a:rPr>
                        <a:t>Use</a:t>
                      </a:r>
                      <a:r>
                        <a:rPr lang="en-GB" b="0" i="0" baseline="0" dirty="0">
                          <a:latin typeface="OpenDyslexicAlta" pitchFamily="2" charset="77"/>
                        </a:rPr>
                        <a:t> each of your spellings to create a sentence.  Underline the spelling. </a:t>
                      </a:r>
                      <a:endParaRPr lang="en-GB" dirty="0">
                        <a:latin typeface="OpenDyslexicAlta" pitchFamily="2" charset="77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19908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disappointed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dissatisfied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dissimilar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unsure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unnecessary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unnatural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overseas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overrule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overreact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impatient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5451047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Prefix dis, un, over, 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im</a:t>
                      </a:r>
                      <a:r>
                        <a:rPr lang="en-GB" sz="1400" dirty="0">
                          <a:latin typeface="Muli" pitchFamily="2" charset="77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449725" y="1396998"/>
            <a:ext cx="87422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 </a:t>
            </a: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She could tell that her arm was broken due to its ______ position.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They were ______ with their meal so they left the restaurant. 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_________ crowd were _________ that the performer was late. 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referee had to _______ the linesman’s decision and award the goal. 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He was _______ why he been summoned to the head teacher’s office. 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449724" y="4343396"/>
          <a:ext cx="8295961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959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Create a sentence for each spelling</a:t>
                      </a:r>
                      <a:r>
                        <a:rPr lang="en-GB" sz="1600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not used above. </a:t>
                      </a:r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4419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graph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pheasant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phone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photo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physical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alphabet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dolphin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elephant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pamphlet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sphere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425299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Words with the /f/ sound spelt 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ph</a:t>
                      </a: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19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566885" y="2069494"/>
          <a:ext cx="8128000" cy="448056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0418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254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288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288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640095" y="1473910"/>
            <a:ext cx="5934489" cy="369332"/>
          </a:xfrm>
          <a:prstGeom prst="rect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Label each image with the correct spelling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9619" y="4621450"/>
            <a:ext cx="1457258" cy="13221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430" y="2515738"/>
            <a:ext cx="1462656" cy="10695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4584" y="4663183"/>
            <a:ext cx="656237" cy="12804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2826" y="2340641"/>
            <a:ext cx="1278506" cy="145336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8801" y="4621450"/>
            <a:ext cx="935029" cy="14030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0477" y="2224017"/>
            <a:ext cx="1446796" cy="1686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430" y="4824918"/>
            <a:ext cx="1342141" cy="106322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2866" y="2223130"/>
            <a:ext cx="1440816" cy="176651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5730" y="4750180"/>
            <a:ext cx="1379978" cy="119346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8315" y="2223131"/>
            <a:ext cx="1944192" cy="1687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792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hoist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easel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restaurant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pyjamas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bungalow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veranda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ballet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blizzard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gymkhana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origin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3872329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 Words with origins in other countries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/>
                    </a:p>
                    <a:p>
                      <a:r>
                        <a:rPr lang="en-GB" sz="1400" baseline="0" dirty="0"/>
                        <a:t>Name: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08564" y="2209800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7" name="Oval 6"/>
          <p:cNvSpPr/>
          <p:nvPr/>
        </p:nvSpPr>
        <p:spPr>
          <a:xfrm>
            <a:off x="3208564" y="2637122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8" name="Oval 7"/>
          <p:cNvSpPr/>
          <p:nvPr/>
        </p:nvSpPr>
        <p:spPr>
          <a:xfrm>
            <a:off x="3208564" y="3145971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9" name="Oval 8"/>
          <p:cNvSpPr/>
          <p:nvPr/>
        </p:nvSpPr>
        <p:spPr>
          <a:xfrm>
            <a:off x="3208564" y="3573293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208564" y="4998042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208564" y="5407533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208564" y="5916382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05841" y="6343588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208564" y="4061871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205842" y="4509684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937854" y="3252164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An equestrian event.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706660" y="2109970"/>
            <a:ext cx="1989133" cy="846858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882585" y="3145972"/>
            <a:ext cx="1947293" cy="781830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3985420" y="4427926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stand for artwork.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9762205" y="5748183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To raise with ropes.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943442" y="4179256"/>
            <a:ext cx="2132692" cy="950960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roofed platform outside a house.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943442" y="5676896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severe snowstorm.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985420" y="2102725"/>
            <a:ext cx="2010794" cy="781829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882585" y="1346138"/>
            <a:ext cx="5776784" cy="527413"/>
          </a:xfrm>
          <a:prstGeom prst="rect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its definition. 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Where there is no definition you need to add one.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9563100" y="4189757"/>
            <a:ext cx="2132693" cy="929248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6765020" y="2105645"/>
            <a:ext cx="2311114" cy="1040326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The point or place where something begins.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781964" y="5339794"/>
            <a:ext cx="2627992" cy="1342674"/>
          </a:xfrm>
          <a:prstGeom prst="roundRect">
            <a:avLst/>
          </a:prstGeom>
          <a:gradFill flip="none" rotWithShape="1">
            <a:gsLst>
              <a:gs pos="0">
                <a:srgbClr val="FFFD78">
                  <a:tint val="66000"/>
                  <a:satMod val="160000"/>
                </a:srgbClr>
              </a:gs>
              <a:gs pos="50000">
                <a:srgbClr val="FFFD78">
                  <a:tint val="44500"/>
                  <a:satMod val="160000"/>
                </a:srgbClr>
              </a:gs>
              <a:gs pos="100000">
                <a:srgbClr val="FFFD78">
                  <a:tint val="23500"/>
                  <a:satMod val="160000"/>
                </a:srgbClr>
              </a:gs>
            </a:gsLst>
            <a:lin ang="135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Extension: Use the internet to find out where each of the words originate.</a:t>
            </a:r>
          </a:p>
        </p:txBody>
      </p:sp>
    </p:spTree>
    <p:extLst>
      <p:ext uri="{BB962C8B-B14F-4D97-AF65-F5344CB8AC3E}">
        <p14:creationId xmlns:p14="http://schemas.microsoft.com/office/powerpoint/2010/main" val="14286089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7466676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884940198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89595605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explanatory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environment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secretary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jewellery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poisonous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company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desperate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definitely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reference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temperature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376610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with unstressed vowel sounds.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9332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299498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3942296498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419558166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antisocial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official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superficial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special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artificial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social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racial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crucial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beneficial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39303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 Words with endings /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shuhl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/ after a vowel letter.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0331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influential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martial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spatial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partial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confidential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essential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substantial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potential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sequential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torrential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67172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 Words with endings /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shuhl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/ after a consonant letter.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23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4" name="Group 13"/>
          <p:cNvGrpSpPr/>
          <p:nvPr/>
        </p:nvGrpSpPr>
        <p:grpSpPr>
          <a:xfrm>
            <a:off x="6879769" y="4049501"/>
            <a:ext cx="4833259" cy="2449305"/>
            <a:chOff x="3505200" y="1600196"/>
            <a:chExt cx="3788228" cy="2449305"/>
          </a:xfrm>
          <a:gradFill flip="none" rotWithShape="1">
            <a:gsLst>
              <a:gs pos="0">
                <a:srgbClr val="FFFD78">
                  <a:tint val="66000"/>
                  <a:satMod val="160000"/>
                </a:srgbClr>
              </a:gs>
              <a:gs pos="50000">
                <a:srgbClr val="FFFD78">
                  <a:tint val="44500"/>
                  <a:satMod val="160000"/>
                </a:srgbClr>
              </a:gs>
              <a:gs pos="100000">
                <a:srgbClr val="FFFD78">
                  <a:tint val="23500"/>
                  <a:satMod val="160000"/>
                </a:srgbClr>
              </a:gs>
            </a:gsLst>
            <a:lin ang="13500000" scaled="1"/>
            <a:tileRect/>
          </a:gradFill>
        </p:grpSpPr>
        <p:sp>
          <p:nvSpPr>
            <p:cNvPr id="15" name="Rectangle 14"/>
            <p:cNvSpPr/>
            <p:nvPr/>
          </p:nvSpPr>
          <p:spPr>
            <a:xfrm>
              <a:off x="3505200" y="1600196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071257" y="2090057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637314" y="2579918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5203371" y="3069779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769428" y="3559640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3359928" y="1600196"/>
            <a:ext cx="4833259" cy="2449305"/>
            <a:chOff x="3505200" y="1600196"/>
            <a:chExt cx="3788228" cy="2449305"/>
          </a:xfrm>
          <a:gradFill flip="none" rotWithShape="1">
            <a:gsLst>
              <a:gs pos="0">
                <a:srgbClr val="FFFD78">
                  <a:tint val="66000"/>
                  <a:satMod val="160000"/>
                </a:srgbClr>
              </a:gs>
              <a:gs pos="50000">
                <a:srgbClr val="FFFD78">
                  <a:tint val="44500"/>
                  <a:satMod val="160000"/>
                </a:srgbClr>
              </a:gs>
              <a:gs pos="100000">
                <a:srgbClr val="FFFD78">
                  <a:tint val="23500"/>
                  <a:satMod val="160000"/>
                </a:srgbClr>
              </a:gs>
            </a:gsLst>
            <a:lin ang="13500000" scaled="1"/>
            <a:tileRect/>
          </a:gradFill>
        </p:grpSpPr>
        <p:sp>
          <p:nvSpPr>
            <p:cNvPr id="21" name="Rectangle 20"/>
            <p:cNvSpPr/>
            <p:nvPr/>
          </p:nvSpPr>
          <p:spPr>
            <a:xfrm>
              <a:off x="3505200" y="1600196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4071257" y="2090057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637314" y="2579918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5203371" y="3069779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769428" y="3559640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6527669" y="1605398"/>
            <a:ext cx="5412059" cy="369332"/>
          </a:xfrm>
          <a:prstGeom prst="rect">
            <a:avLst/>
          </a:prstGeom>
          <a:solidFill>
            <a:srgbClr val="FFFD78"/>
          </a:solidFill>
        </p:spPr>
        <p:txBody>
          <a:bodyPr wrap="none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Sort your spellings into alphabetical order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/>
        </p:nvGraphicFramePr>
        <p:xfrm>
          <a:off x="3523053" y="4670006"/>
          <a:ext cx="3225711" cy="201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257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Find 3 more words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with the same -</a:t>
                      </a:r>
                      <a:r>
                        <a:rPr lang="en-GB" b="0" i="0" baseline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ial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ending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3546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accompany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accommodate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accuse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accrue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accuracy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accomplish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accumulate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accentuate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661968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 Words with the common letter string ’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acc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at the beginning of words.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7" name="Rounded Rectangle 26"/>
          <p:cNvSpPr/>
          <p:nvPr/>
        </p:nvSpPr>
        <p:spPr>
          <a:xfrm>
            <a:off x="3477295" y="2098461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5149399" y="2093790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3477295" y="3037819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149400" y="3034705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3477296" y="3977177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149402" y="3955405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3477296" y="4916535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5149399" y="4906444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477296" y="5830136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5149403" y="5830136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cxnSp>
        <p:nvCxnSpPr>
          <p:cNvPr id="37" name="Straight Connector 36"/>
          <p:cNvCxnSpPr>
            <a:stCxn id="42" idx="3"/>
            <a:endCxn id="43" idx="1"/>
          </p:cNvCxnSpPr>
          <p:nvPr/>
        </p:nvCxnSpPr>
        <p:spPr>
          <a:xfrm>
            <a:off x="4855335" y="6240652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3566912" y="1862799"/>
            <a:ext cx="11817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Your word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474389" y="1862799"/>
            <a:ext cx="1596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Your definition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855334" y="1313540"/>
            <a:ext cx="5520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Use a dictionary to find out what your spellings mean.  </a:t>
            </a:r>
          </a:p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Create your own definition for 5 of your words. </a:t>
            </a:r>
          </a:p>
        </p:txBody>
      </p:sp>
      <p:cxnSp>
        <p:nvCxnSpPr>
          <p:cNvPr id="41" name="Straight Connector 40"/>
          <p:cNvCxnSpPr/>
          <p:nvPr/>
        </p:nvCxnSpPr>
        <p:spPr>
          <a:xfrm>
            <a:off x="4855331" y="5337137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4855331" y="4346538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4834322" y="2512642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4855331" y="3445221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71526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changeably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noticeably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dependably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comfortably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reasonably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adorably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valuably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believably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considerably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tolerably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5529798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ending in ’-ably.’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/>
                    </a:p>
                    <a:p>
                      <a:r>
                        <a:rPr lang="en-GB" sz="1400" baseline="0" dirty="0"/>
                        <a:t>Name: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08564" y="2209800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7" name="Oval 6"/>
          <p:cNvSpPr/>
          <p:nvPr/>
        </p:nvSpPr>
        <p:spPr>
          <a:xfrm>
            <a:off x="3208564" y="2637122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8" name="Oval 7"/>
          <p:cNvSpPr/>
          <p:nvPr/>
        </p:nvSpPr>
        <p:spPr>
          <a:xfrm>
            <a:off x="3208564" y="3145971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9" name="Oval 8"/>
          <p:cNvSpPr/>
          <p:nvPr/>
        </p:nvSpPr>
        <p:spPr>
          <a:xfrm>
            <a:off x="3208564" y="3573293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208564" y="4998042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208564" y="5407533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208564" y="5916382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05841" y="6343588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208564" y="4061871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205842" y="4509684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665936" y="3252164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9901465" y="2158174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043484" y="2193540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depend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985420" y="4427926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5690508" y="5788413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consider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943442" y="4487958"/>
            <a:ext cx="1994412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4138386" y="2217369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adore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882585" y="1346138"/>
            <a:ext cx="5776784" cy="527413"/>
          </a:xfrm>
          <a:prstGeom prst="rect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its root word.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Where there is no root word you need to add one.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9901465" y="4484905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notice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5476197" y="3155786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8665936" y="5788413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3206135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reversible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incredible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possible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horrible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terrible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responsible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legible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forcible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sensible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visible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1830923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 Words ending in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ible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766456" y="1396998"/>
          <a:ext cx="7815949" cy="495336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205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05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32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59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41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05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2102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</a:tblGrid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406200" y="6407982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426814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>
          <a:xfrm rot="381027">
            <a:off x="6494931" y="2199422"/>
            <a:ext cx="286521" cy="1455539"/>
          </a:xfrm>
          <a:prstGeom prst="rect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reversibly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responsibly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possibly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horribly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terribly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visibly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incredibly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sensibly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forcibly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legibly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112873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Adding the suffix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ibly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to create an adverb.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27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" name="Right Arrow 13"/>
          <p:cNvSpPr/>
          <p:nvPr/>
        </p:nvSpPr>
        <p:spPr>
          <a:xfrm>
            <a:off x="2993572" y="2057401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2993571" y="2522763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2971801" y="3016709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2971801" y="3453496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2971801" y="3907977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9" name="Right Arrow 18"/>
          <p:cNvSpPr/>
          <p:nvPr/>
        </p:nvSpPr>
        <p:spPr>
          <a:xfrm>
            <a:off x="2971801" y="4359721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0" name="Right Arrow 19"/>
          <p:cNvSpPr/>
          <p:nvPr/>
        </p:nvSpPr>
        <p:spPr>
          <a:xfrm>
            <a:off x="2993571" y="4814202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2993571" y="5268683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2993571" y="5776990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3" name="Right Arrow 22"/>
          <p:cNvSpPr/>
          <p:nvPr/>
        </p:nvSpPr>
        <p:spPr>
          <a:xfrm>
            <a:off x="2971801" y="6237511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7246" y="1938683"/>
            <a:ext cx="4033997" cy="317047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3254" y="5108661"/>
            <a:ext cx="1492371" cy="137577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1118" y="5095260"/>
            <a:ext cx="1382136" cy="138213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025624" y="5105482"/>
            <a:ext cx="1382136" cy="1382136"/>
          </a:xfrm>
          <a:prstGeom prst="rect">
            <a:avLst/>
          </a:prstGeom>
        </p:spPr>
      </p:pic>
      <p:sp>
        <p:nvSpPr>
          <p:cNvPr id="30" name="Right Arrow 29"/>
          <p:cNvSpPr/>
          <p:nvPr/>
        </p:nvSpPr>
        <p:spPr>
          <a:xfrm>
            <a:off x="8672678" y="1964885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1" name="Right Arrow 30"/>
          <p:cNvSpPr/>
          <p:nvPr/>
        </p:nvSpPr>
        <p:spPr>
          <a:xfrm>
            <a:off x="8672677" y="2430247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2" name="Right Arrow 31"/>
          <p:cNvSpPr/>
          <p:nvPr/>
        </p:nvSpPr>
        <p:spPr>
          <a:xfrm>
            <a:off x="8650907" y="2924193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3" name="Right Arrow 32"/>
          <p:cNvSpPr/>
          <p:nvPr/>
        </p:nvSpPr>
        <p:spPr>
          <a:xfrm>
            <a:off x="8650907" y="3360980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4" name="Right Arrow 33"/>
          <p:cNvSpPr/>
          <p:nvPr/>
        </p:nvSpPr>
        <p:spPr>
          <a:xfrm>
            <a:off x="8650907" y="3815461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5" name="Right Arrow 34"/>
          <p:cNvSpPr/>
          <p:nvPr/>
        </p:nvSpPr>
        <p:spPr>
          <a:xfrm>
            <a:off x="8650907" y="4267205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6" name="Right Arrow 35"/>
          <p:cNvSpPr/>
          <p:nvPr/>
        </p:nvSpPr>
        <p:spPr>
          <a:xfrm>
            <a:off x="8672677" y="4721686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7" name="Right Arrow 36"/>
          <p:cNvSpPr/>
          <p:nvPr/>
        </p:nvSpPr>
        <p:spPr>
          <a:xfrm>
            <a:off x="8672677" y="5176167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8" name="Right Arrow 37"/>
          <p:cNvSpPr/>
          <p:nvPr/>
        </p:nvSpPr>
        <p:spPr>
          <a:xfrm>
            <a:off x="8672677" y="5660581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9" name="Right Arrow 38"/>
          <p:cNvSpPr/>
          <p:nvPr/>
        </p:nvSpPr>
        <p:spPr>
          <a:xfrm>
            <a:off x="8650907" y="6144995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graphicFrame>
        <p:nvGraphicFramePr>
          <p:cNvPr id="40" name="Table 39"/>
          <p:cNvGraphicFramePr>
            <a:graphicFrameLocks noGrp="1"/>
          </p:cNvGraphicFramePr>
          <p:nvPr/>
        </p:nvGraphicFramePr>
        <p:xfrm>
          <a:off x="9716690" y="1465562"/>
          <a:ext cx="2283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3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Root Word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reversible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forcible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41" name="TextBox 40"/>
          <p:cNvSpPr txBox="1"/>
          <p:nvPr/>
        </p:nvSpPr>
        <p:spPr>
          <a:xfrm rot="424549">
            <a:off x="5382021" y="1489637"/>
            <a:ext cx="3103390" cy="738664"/>
          </a:xfrm>
          <a:prstGeom prst="rect">
            <a:avLst/>
          </a:prstGeom>
          <a:gradFill flip="none" rotWithShape="1">
            <a:gsLst>
              <a:gs pos="33000">
                <a:srgbClr val="FFFD78">
                  <a:tint val="66000"/>
                  <a:satMod val="160000"/>
                </a:srgbClr>
              </a:gs>
              <a:gs pos="62000">
                <a:srgbClr val="FFFD78">
                  <a:tint val="44500"/>
                  <a:satMod val="160000"/>
                </a:srgbClr>
              </a:gs>
              <a:gs pos="100000">
                <a:srgbClr val="FFFD78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Put your spellings through the machine to find their root words ending in </a:t>
            </a:r>
            <a:r>
              <a:rPr lang="mr-IN" sz="1400" dirty="0">
                <a:latin typeface="OpenDyslexicAlta" pitchFamily="2" charset="77"/>
                <a:ea typeface="OpenDyslexic" charset="0"/>
                <a:cs typeface="OpenDyslexic" charset="0"/>
              </a:rPr>
              <a:t>–</a:t>
            </a:r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le.</a:t>
            </a:r>
          </a:p>
        </p:txBody>
      </p:sp>
    </p:spTree>
    <p:extLst>
      <p:ext uri="{BB962C8B-B14F-4D97-AF65-F5344CB8AC3E}">
        <p14:creationId xmlns:p14="http://schemas.microsoft.com/office/powerpoint/2010/main" val="4320156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excellent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excellence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silent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silence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evident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evidence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convenient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convenience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different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difference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0208007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Changing ’-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ent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to </a:t>
                      </a:r>
                      <a:r>
                        <a:rPr lang="mr-IN" sz="1400" b="0" i="0" baseline="0" dirty="0">
                          <a:latin typeface="Muli" pitchFamily="2" charset="77"/>
                        </a:rPr>
                        <a:t>–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ence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449725" y="1600196"/>
            <a:ext cx="874227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spellings into each sentence. </a:t>
            </a:r>
          </a:p>
          <a:p>
            <a:endParaRPr lang="en-GB" sz="1600" u="sng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Three __________ pupils were awarded gold stars for _________.</a:t>
            </a:r>
          </a:p>
          <a:p>
            <a:pPr>
              <a:lnSpc>
                <a:spcPct val="150000"/>
              </a:lnSpc>
            </a:pP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children were told to sit in _________ whilst waiting for the bus. </a:t>
            </a:r>
          </a:p>
          <a:p>
            <a:pPr>
              <a:lnSpc>
                <a:spcPct val="150000"/>
              </a:lnSpc>
            </a:pP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It was _________ that the detectives did not have enough __________.</a:t>
            </a:r>
          </a:p>
          <a:p>
            <a:pPr>
              <a:lnSpc>
                <a:spcPct val="150000"/>
              </a:lnSpc>
            </a:pP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____________ store on the corner of the street was open late. </a:t>
            </a:r>
          </a:p>
          <a:p>
            <a:pPr>
              <a:lnSpc>
                <a:spcPct val="150000"/>
              </a:lnSpc>
            </a:pP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It is good to be ____________.  We celebrate the ___________ in everyone. 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9545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computer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superior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customer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soldier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shoulder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interior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calendar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popular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particular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radiator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093440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Words ending 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er</a:t>
                      </a:r>
                      <a:r>
                        <a:rPr lang="en-GB" sz="1400" dirty="0">
                          <a:latin typeface="Muli" pitchFamily="2" charset="77"/>
                        </a:rPr>
                        <a:t>, -or, 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ar</a:t>
                      </a:r>
                      <a:r>
                        <a:rPr lang="en-GB" sz="1400" dirty="0">
                          <a:latin typeface="Muli" pitchFamily="2" charset="77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29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819072" y="3542694"/>
          <a:ext cx="8127999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-</a:t>
                      </a:r>
                      <a:r>
                        <a:rPr lang="en-GB" b="0" i="0" dirty="0" err="1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er</a:t>
                      </a:r>
                      <a:endParaRPr lang="en-GB" b="0" i="0" dirty="0">
                        <a:solidFill>
                          <a:schemeClr val="tx1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-or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-</a:t>
                      </a:r>
                      <a:r>
                        <a:rPr lang="en-GB" b="0" i="0" dirty="0" err="1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ar</a:t>
                      </a:r>
                      <a:endParaRPr lang="en-GB" b="0" i="0" dirty="0">
                        <a:solidFill>
                          <a:schemeClr val="tx1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819073" y="1600196"/>
            <a:ext cx="8127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Cover your spellings.  Complete the words below by adding </a:t>
            </a:r>
            <a:r>
              <a:rPr lang="mr-IN" dirty="0">
                <a:latin typeface="OpenDyslexicAlta" pitchFamily="2" charset="77"/>
                <a:ea typeface="OpenDyslexic" charset="0"/>
                <a:cs typeface="OpenDyslexic" charset="0"/>
              </a:rPr>
              <a:t>–</a:t>
            </a:r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er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, -or, -</a:t>
            </a:r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ar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 and sort them into the correct column.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15543" y="2449725"/>
            <a:ext cx="67382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comput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		</a:t>
            </a:r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superi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		custom		</a:t>
            </a:r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soldi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	</a:t>
            </a:r>
          </a:p>
          <a:p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interi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		</a:t>
            </a:r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calend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		</a:t>
            </a:r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popul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		</a:t>
            </a:r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particul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	</a:t>
            </a:r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radiat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				should</a:t>
            </a:r>
          </a:p>
        </p:txBody>
      </p:sp>
    </p:spTree>
    <p:extLst>
      <p:ext uri="{BB962C8B-B14F-4D97-AF65-F5344CB8AC3E}">
        <p14:creationId xmlns:p14="http://schemas.microsoft.com/office/powerpoint/2010/main" val="3187520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1059265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323947789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93092676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intently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diligently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repeatedly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purposefully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determinedly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resolutely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relentlessly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persistently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tenaciously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continually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776999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Adverbs synonymous with determination.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/>
                    </a:p>
                    <a:p>
                      <a:r>
                        <a:rPr lang="en-GB" sz="1400" baseline="0" dirty="0"/>
                        <a:t>Name: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13346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3781276"/>
              </p:ext>
            </p:extLst>
          </p:nvPr>
        </p:nvGraphicFramePr>
        <p:xfrm>
          <a:off x="508000" y="1600196"/>
          <a:ext cx="11150598" cy="50400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395928998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864817871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picturesque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magnificent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regal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809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tranquil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sinister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unsightly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spectacular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majestic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noiseless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bustling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482070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 Adjectives to describe settings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13668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5290683"/>
              </p:ext>
            </p:extLst>
          </p:nvPr>
        </p:nvGraphicFramePr>
        <p:xfrm>
          <a:off x="508001" y="1600196"/>
          <a:ext cx="265022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0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euphoric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delighted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despondent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incensed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terrified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apprehensive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jittery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optimistic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positive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sanguine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268840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Vocabulary to describe feelings.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8937854" y="3252164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buoyant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9901465" y="2109970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hopeful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35550" y="3285544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disheartened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985420" y="4427926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confident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865040" y="5758539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nervous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943442" y="4487958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joyful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064456" y="2102726"/>
            <a:ext cx="1931758" cy="645176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happy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9901465" y="4508973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anxious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444658" y="1463122"/>
            <a:ext cx="6043160" cy="327241"/>
          </a:xfrm>
          <a:prstGeom prst="rect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a synonym.  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200901" y="2090390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petrified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497968" y="5904982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enraged</a:t>
            </a:r>
          </a:p>
        </p:txBody>
      </p:sp>
    </p:spTree>
    <p:extLst>
      <p:ext uri="{BB962C8B-B14F-4D97-AF65-F5344CB8AC3E}">
        <p14:creationId xmlns:p14="http://schemas.microsoft.com/office/powerpoint/2010/main" val="18521583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amiable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obnoxious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disagreeable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grotesque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repugnant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exquisite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courageous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gargantuan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valiant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delightful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5262240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Adjectives to describe character</a:t>
                      </a: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3633248"/>
              </p:ext>
            </p:extLst>
          </p:nvPr>
        </p:nvGraphicFramePr>
        <p:xfrm>
          <a:off x="3491149" y="1600195"/>
          <a:ext cx="8128000" cy="35487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251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OpenDyslexicAlta" pitchFamily="2" charset="77"/>
                        </a:rPr>
                        <a:t>Sort you spellings into the correct column.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D7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8398"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dirty="0">
                          <a:latin typeface="OpenDyslexicAlta" pitchFamily="2" charset="77"/>
                        </a:rPr>
                        <a:t>Positive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dirty="0">
                          <a:latin typeface="OpenDyslexicAlta" pitchFamily="2" charset="77"/>
                        </a:rPr>
                        <a:t>Negative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57835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1071844"/>
              </p:ext>
            </p:extLst>
          </p:nvPr>
        </p:nvGraphicFramePr>
        <p:xfrm>
          <a:off x="3491149" y="5352139"/>
          <a:ext cx="8128000" cy="140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OpenDyslexicAlta" pitchFamily="2" charset="77"/>
                        </a:rPr>
                        <a:t>Create a sentence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OpenDyslexicAlta" pitchFamily="2" charset="77"/>
                        </a:rPr>
                        <a:t> for one negative adjective and one positive adjective.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OpenDyslexicAlta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D7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  <a:p>
                      <a:endParaRPr lang="en-GB" sz="1600" dirty="0">
                        <a:latin typeface="OpenDyslexicAlta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57784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modal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relative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pronoun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clause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parenthesis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bracket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cohesion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ambiguity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adverb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determiner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96597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Grammar Vocabulary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Name: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175AEBC-7FB3-D346-86CF-F9E922F60D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5664638"/>
              </p:ext>
            </p:extLst>
          </p:nvPr>
        </p:nvGraphicFramePr>
        <p:xfrm>
          <a:off x="3381827" y="1600196"/>
          <a:ext cx="8712201" cy="5029200"/>
        </p:xfrm>
        <a:graphic>
          <a:graphicData uri="http://schemas.openxmlformats.org/drawingml/2006/table">
            <a:tbl>
              <a:tblPr firstRow="1">
                <a:tableStyleId>{5940675A-B579-460E-94D1-54222C63F5DA}</a:tableStyleId>
              </a:tblPr>
              <a:tblGrid>
                <a:gridCol w="87122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dirty="0">
                          <a:latin typeface="OpenDyslexicAlta" pitchFamily="2" charset="77"/>
                        </a:rPr>
                        <a:t>For</a:t>
                      </a:r>
                      <a:r>
                        <a:rPr lang="en-GB" sz="1600" b="0" i="0" baseline="0" dirty="0">
                          <a:latin typeface="OpenDyslexicAlta" pitchFamily="2" charset="77"/>
                        </a:rPr>
                        <a:t> each of your spellings create a definition or use it in a sentence.</a:t>
                      </a:r>
                      <a:endParaRPr lang="en-GB" sz="1600" dirty="0">
                        <a:latin typeface="OpenDyslexicAlta" pitchFamily="2" charset="77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87189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1540904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75947653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96578147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passive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synonym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antonym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ellipsis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hyphen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colon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punctuation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453309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Grammar Vocabulary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72383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addition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subtraction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multiplication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division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parallel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horizontal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vertical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circumference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diameter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calculation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3328623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Mathematical Vocabulary </a:t>
                      </a: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766456" y="1396998"/>
          <a:ext cx="7815949" cy="495336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205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05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32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59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41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05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2102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</a:tblGrid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406200" y="6407982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12945352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elling Shed" id="{C4F81C86-5779-0E48-81E5-305447788964}" vid="{2F96E78E-4C51-8449-B2C6-B9B70AAE1C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16889</TotalTime>
  <Words>2901</Words>
  <Application>Microsoft Office PowerPoint</Application>
  <PresentationFormat>Widescreen</PresentationFormat>
  <Paragraphs>1872</Paragraphs>
  <Slides>37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5" baseType="lpstr">
      <vt:lpstr>Calibri</vt:lpstr>
      <vt:lpstr>Mangal</vt:lpstr>
      <vt:lpstr>Arial</vt:lpstr>
      <vt:lpstr>Muli</vt:lpstr>
      <vt:lpstr>OpenDyslexicAlta</vt:lpstr>
      <vt:lpstr>Cookies</vt:lpstr>
      <vt:lpstr>OpenDyslexic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JAStevens</cp:lastModifiedBy>
  <cp:revision>426</cp:revision>
  <cp:lastPrinted>2020-02-11T14:55:38Z</cp:lastPrinted>
  <dcterms:created xsi:type="dcterms:W3CDTF">2018-08-06T08:16:18Z</dcterms:created>
  <dcterms:modified xsi:type="dcterms:W3CDTF">2022-05-31T19:09:12Z</dcterms:modified>
</cp:coreProperties>
</file>