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1"/>
  </p:notesMasterIdLst>
  <p:handoutMasterIdLst>
    <p:handoutMasterId r:id="rId12"/>
  </p:handoutMasterIdLst>
  <p:sldIdLst>
    <p:sldId id="258" r:id="rId2"/>
    <p:sldId id="264" r:id="rId3"/>
    <p:sldId id="274" r:id="rId4"/>
    <p:sldId id="275" r:id="rId5"/>
    <p:sldId id="276" r:id="rId6"/>
    <p:sldId id="277" r:id="rId7"/>
    <p:sldId id="278" r:id="rId8"/>
    <p:sldId id="279" r:id="rId9"/>
    <p:sldId id="267" r:id="rId10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3"/>
      <p:bold r:id="rId14"/>
      <p:italic r:id="rId15"/>
      <p:boldItalic r:id="rId16"/>
    </p:embeddedFont>
    <p:embeddedFont>
      <p:font typeface="Twinkl" panose="020B0604020202020204" charset="0"/>
      <p:regular r:id="rId17"/>
      <p:bold r:id="rId18"/>
    </p:embeddedFont>
    <p:embeddedFont>
      <p:font typeface="Twinkl SemiBold" charset="0"/>
      <p:bold r:id="rId19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8A0DB"/>
    <a:srgbClr val="99C65D"/>
    <a:srgbClr val="FFCF21"/>
    <a:srgbClr val="FD6B6D"/>
    <a:srgbClr val="5AB7B2"/>
    <a:srgbClr val="DE1E5A"/>
    <a:srgbClr val="BC0105"/>
    <a:srgbClr val="4DB1E3"/>
    <a:srgbClr val="80C1EB"/>
    <a:srgbClr val="ACDDF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63" d="100"/>
          <a:sy n="63" d="100"/>
        </p:scale>
        <p:origin x="1364" y="5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17" Type="http://schemas.openxmlformats.org/officeDocument/2006/relationships/font" Target="fonts/font5.fntdata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7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20/10/2021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20/10/2021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All About BBC Children in Need</a:t>
            </a:r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2159FF4A-0A6F-43CE-85D4-3E88315B3B38}"/>
              </a:ext>
            </a:extLst>
          </p:cNvPr>
          <p:cNvSpPr/>
          <p:nvPr/>
        </p:nvSpPr>
        <p:spPr>
          <a:xfrm>
            <a:off x="276736" y="1354138"/>
            <a:ext cx="3281362" cy="3282950"/>
          </a:xfrm>
          <a:prstGeom prst="ellipse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en-US" dirty="0">
                <a:solidFill>
                  <a:schemeClr val="bg1"/>
                </a:solidFill>
                <a:latin typeface="Twinkl SemiBold" pitchFamily="2" charset="0"/>
                <a:ea typeface="ＭＳ Ｐゴシック" panose="020B0600070205080204" pitchFamily="34" charset="-128"/>
              </a:rPr>
              <a:t>BBC Children in Need is a charity started by the BBC in 1980, which raises money to help make a difference to children who need some support. </a:t>
            </a: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0F993070-F225-46D6-AD22-3692162A3B3D}"/>
              </a:ext>
            </a:extLst>
          </p:cNvPr>
          <p:cNvSpPr/>
          <p:nvPr/>
        </p:nvSpPr>
        <p:spPr>
          <a:xfrm>
            <a:off x="5694873" y="2212975"/>
            <a:ext cx="3133725" cy="3133725"/>
          </a:xfrm>
          <a:prstGeom prst="ellipse">
            <a:avLst/>
          </a:prstGeom>
          <a:solidFill>
            <a:srgbClr val="009F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216000" rIns="0" b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dirty="0">
                <a:solidFill>
                  <a:schemeClr val="bg1"/>
                </a:solidFill>
                <a:latin typeface="Twinkl SemiBold" pitchFamily="2" charset="0"/>
                <a:ea typeface="ＭＳ Ｐゴシック" panose="020B0600070205080204" pitchFamily="34" charset="-128"/>
              </a:rPr>
              <a:t>So far,                       BBC Children in Need has </a:t>
            </a:r>
            <a:r>
              <a:rPr lang="en-GB" altLang="en-US">
                <a:solidFill>
                  <a:schemeClr val="bg1"/>
                </a:solidFill>
                <a:latin typeface="Twinkl SemiBold" pitchFamily="2" charset="0"/>
                <a:ea typeface="ＭＳ Ｐゴシック" panose="020B0600070205080204" pitchFamily="34" charset="-128"/>
              </a:rPr>
              <a:t>raised over</a:t>
            </a:r>
            <a:br>
              <a:rPr lang="en-GB" altLang="en-US">
                <a:solidFill>
                  <a:schemeClr val="bg1"/>
                </a:solidFill>
                <a:latin typeface="Twinkl SemiBold" pitchFamily="2" charset="0"/>
                <a:ea typeface="ＭＳ Ｐゴシック" panose="020B0600070205080204" pitchFamily="34" charset="-128"/>
              </a:rPr>
            </a:br>
            <a:r>
              <a:rPr lang="en-GB" altLang="en-US">
                <a:solidFill>
                  <a:schemeClr val="bg1"/>
                </a:solidFill>
                <a:latin typeface="Twinkl SemiBold" pitchFamily="2" charset="0"/>
                <a:ea typeface="ＭＳ Ｐゴシック" panose="020B0600070205080204" pitchFamily="34" charset="-128"/>
              </a:rPr>
              <a:t>£</a:t>
            </a:r>
            <a:r>
              <a:rPr lang="en-GB" altLang="en-US" dirty="0">
                <a:solidFill>
                  <a:schemeClr val="bg1"/>
                </a:solidFill>
                <a:latin typeface="Twinkl SemiBold" pitchFamily="2" charset="0"/>
                <a:ea typeface="ＭＳ Ｐゴシック" panose="020B0600070205080204" pitchFamily="34" charset="-128"/>
              </a:rPr>
              <a:t>1 </a:t>
            </a:r>
            <a:r>
              <a:rPr lang="en-GB" altLang="en-US">
                <a:solidFill>
                  <a:schemeClr val="bg1"/>
                </a:solidFill>
                <a:latin typeface="Twinkl SemiBold" pitchFamily="2" charset="0"/>
                <a:ea typeface="ＭＳ Ｐゴシック" panose="020B0600070205080204" pitchFamily="34" charset="-128"/>
              </a:rPr>
              <a:t>billion through </a:t>
            </a:r>
            <a:r>
              <a:rPr lang="en-GB" altLang="en-US" dirty="0">
                <a:solidFill>
                  <a:schemeClr val="bg1"/>
                </a:solidFill>
                <a:latin typeface="Twinkl SemiBold" pitchFamily="2" charset="0"/>
                <a:ea typeface="ＭＳ Ｐゴシック" panose="020B0600070205080204" pitchFamily="34" charset="-128"/>
              </a:rPr>
              <a:t>fabulous fundraising events and generous donations. </a:t>
            </a:r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6BFEF40E-5510-45B7-93C4-AD6D1263C8C8}"/>
              </a:ext>
            </a:extLst>
          </p:cNvPr>
          <p:cNvSpPr/>
          <p:nvPr/>
        </p:nvSpPr>
        <p:spPr>
          <a:xfrm>
            <a:off x="3048511" y="3675063"/>
            <a:ext cx="2646362" cy="2597150"/>
          </a:xfrm>
          <a:prstGeom prst="ellipse">
            <a:avLst/>
          </a:prstGeom>
          <a:solidFill>
            <a:srgbClr val="99C6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dirty="0">
                <a:solidFill>
                  <a:schemeClr val="bg1"/>
                </a:solidFill>
                <a:latin typeface="Twinkl SemiBold" pitchFamily="2" charset="0"/>
                <a:ea typeface="ＭＳ Ｐゴシック" panose="020B0600070205080204" pitchFamily="34" charset="-128"/>
              </a:rPr>
              <a:t>Money raised by people doing different things is used to help children around the UK.</a:t>
            </a: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E553BB03-4F52-4829-805D-DBA1A41AF3D1}"/>
              </a:ext>
            </a:extLst>
          </p:cNvPr>
          <p:cNvSpPr/>
          <p:nvPr/>
        </p:nvSpPr>
        <p:spPr>
          <a:xfrm>
            <a:off x="3610486" y="1293813"/>
            <a:ext cx="2259012" cy="2259012"/>
          </a:xfrm>
          <a:prstGeom prst="ellipse">
            <a:avLst/>
          </a:prstGeom>
          <a:solidFill>
            <a:srgbClr val="FD6B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dirty="0">
                <a:solidFill>
                  <a:schemeClr val="bg1"/>
                </a:solidFill>
                <a:latin typeface="Twinkl SemiBold" pitchFamily="2" charset="0"/>
                <a:ea typeface="ＭＳ Ｐゴシック" panose="020B0600070205080204" pitchFamily="34" charset="-128"/>
              </a:rPr>
              <a:t>BBC Children in Need takes place every November.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0092AA6-E2F2-4D7F-AB60-64528741327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36230">
            <a:off x="257272" y="4265024"/>
            <a:ext cx="1308930" cy="30903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604730"/>
            <a:ext cx="8220075" cy="994306"/>
          </a:xfrm>
        </p:spPr>
        <p:txBody>
          <a:bodyPr/>
          <a:lstStyle/>
          <a:p>
            <a:pPr algn="ctr"/>
            <a:r>
              <a:rPr lang="en-GB" sz="3600" dirty="0">
                <a:latin typeface="+mn-lt"/>
              </a:rPr>
              <a:t>Who Does</a:t>
            </a:r>
            <a:br>
              <a:rPr lang="en-GB" sz="3600" dirty="0">
                <a:latin typeface="+mn-lt"/>
              </a:rPr>
            </a:br>
            <a:r>
              <a:rPr lang="en-GB" sz="3600" dirty="0">
                <a:latin typeface="+mn-lt"/>
              </a:rPr>
              <a:t>BBC Children in Need Support?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74D0453-897B-4637-BF9F-4A51F25EBE99}"/>
              </a:ext>
            </a:extLst>
          </p:cNvPr>
          <p:cNvSpPr/>
          <p:nvPr/>
        </p:nvSpPr>
        <p:spPr>
          <a:xfrm>
            <a:off x="755650" y="5300663"/>
            <a:ext cx="7632700" cy="549275"/>
          </a:xfrm>
          <a:prstGeom prst="rect">
            <a:avLst/>
          </a:prstGeom>
          <a:solidFill>
            <a:schemeClr val="bg1"/>
          </a:solidFill>
          <a:ln w="38100">
            <a:solidFill>
              <a:srgbClr val="18A0D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>
                <a:solidFill>
                  <a:schemeClr val="tx1"/>
                </a:solidFill>
                <a:latin typeface="Twinkl SemiBold" pitchFamily="2" charset="0"/>
              </a:rPr>
              <a:t>care for someone in their family.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17AC49C-81C7-443A-B788-A467560E727F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1922463"/>
            <a:ext cx="7632700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  <a:ea typeface="Sassoon Infant Rg" panose="02000503030000020003" pitchFamily="50" charset="0"/>
                <a:cs typeface="Sassoon Infant Rg" panose="02000503030000020003" pitchFamily="50" charset="0"/>
              </a:rPr>
              <a:t>BBC Children in Need supports children who might: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CC7415EC-F4E4-4EA8-86CD-713B95D0840C}"/>
              </a:ext>
            </a:extLst>
          </p:cNvPr>
          <p:cNvSpPr/>
          <p:nvPr/>
        </p:nvSpPr>
        <p:spPr>
          <a:xfrm>
            <a:off x="755650" y="2532063"/>
            <a:ext cx="7632700" cy="549275"/>
          </a:xfrm>
          <a:prstGeom prst="rect">
            <a:avLst/>
          </a:prstGeom>
          <a:solidFill>
            <a:schemeClr val="bg1"/>
          </a:solidFill>
          <a:ln w="38100">
            <a:solidFill>
              <a:srgbClr val="18A0D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>
                <a:solidFill>
                  <a:schemeClr val="tx1"/>
                </a:solidFill>
                <a:latin typeface="Twinkl SemiBold" pitchFamily="2" charset="0"/>
              </a:rPr>
              <a:t>have a disability;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7B7A4B8E-9F6B-4F38-9804-C4B9CC3AD0EB}"/>
              </a:ext>
            </a:extLst>
          </p:cNvPr>
          <p:cNvSpPr/>
          <p:nvPr/>
        </p:nvSpPr>
        <p:spPr>
          <a:xfrm>
            <a:off x="755650" y="3224213"/>
            <a:ext cx="7632700" cy="549275"/>
          </a:xfrm>
          <a:prstGeom prst="rect">
            <a:avLst/>
          </a:prstGeom>
          <a:solidFill>
            <a:schemeClr val="bg1"/>
          </a:solidFill>
          <a:ln w="38100">
            <a:solidFill>
              <a:srgbClr val="FD6B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>
                <a:solidFill>
                  <a:schemeClr val="tx1"/>
                </a:solidFill>
                <a:latin typeface="Twinkl SemiBold" pitchFamily="2" charset="0"/>
              </a:rPr>
              <a:t>have a life-changing illness;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F8C8440C-7CE9-42D7-9547-9D195857DA2A}"/>
              </a:ext>
            </a:extLst>
          </p:cNvPr>
          <p:cNvSpPr/>
          <p:nvPr/>
        </p:nvSpPr>
        <p:spPr>
          <a:xfrm>
            <a:off x="755650" y="3916363"/>
            <a:ext cx="7632700" cy="549275"/>
          </a:xfrm>
          <a:prstGeom prst="rect">
            <a:avLst/>
          </a:prstGeom>
          <a:solidFill>
            <a:schemeClr val="bg1"/>
          </a:solidFill>
          <a:ln w="38100">
            <a:solidFill>
              <a:srgbClr val="FFCF2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>
                <a:solidFill>
                  <a:schemeClr val="tx1"/>
                </a:solidFill>
                <a:latin typeface="Twinkl SemiBold" pitchFamily="2" charset="0"/>
              </a:rPr>
              <a:t>live in poverty;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AA4275E8-321D-449B-9E06-D73DC537B6CE}"/>
              </a:ext>
            </a:extLst>
          </p:cNvPr>
          <p:cNvSpPr/>
          <p:nvPr/>
        </p:nvSpPr>
        <p:spPr>
          <a:xfrm>
            <a:off x="755650" y="4608513"/>
            <a:ext cx="7632700" cy="549275"/>
          </a:xfrm>
          <a:prstGeom prst="rect">
            <a:avLst/>
          </a:prstGeom>
          <a:solidFill>
            <a:schemeClr val="bg1"/>
          </a:solidFill>
          <a:ln w="38100">
            <a:solidFill>
              <a:srgbClr val="99C65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>
                <a:solidFill>
                  <a:schemeClr val="tx1"/>
                </a:solidFill>
                <a:latin typeface="Twinkl SemiBold" pitchFamily="2" charset="0"/>
              </a:rPr>
              <a:t>be separated from their family;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C31850F2-DCFE-4158-9259-C2C7B057DC7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1207" y="3773488"/>
            <a:ext cx="1538632" cy="2529281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5FA94282-9DAB-4A8C-842D-39073A7B32D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495" y="3412331"/>
            <a:ext cx="2187622" cy="29416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72711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DFE91F7F-5D6F-47A1-9DD4-CE4C748A792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35583">
            <a:off x="6201711" y="2032289"/>
            <a:ext cx="2071271" cy="3285548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What BBC Children in Need Does</a:t>
            </a:r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6C9A9726-AD0C-4B52-A820-19B0C434EB96}"/>
              </a:ext>
            </a:extLst>
          </p:cNvPr>
          <p:cNvSpPr/>
          <p:nvPr/>
        </p:nvSpPr>
        <p:spPr>
          <a:xfrm>
            <a:off x="1059417" y="1393825"/>
            <a:ext cx="2824162" cy="2824163"/>
          </a:xfrm>
          <a:prstGeom prst="ellipse">
            <a:avLst/>
          </a:prstGeom>
          <a:solidFill>
            <a:srgbClr val="FD6B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180000" r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b="1" dirty="0">
                <a:solidFill>
                  <a:schemeClr val="bg1"/>
                </a:solidFill>
                <a:latin typeface="Twinkl SemiBold" pitchFamily="2" charset="0"/>
                <a:ea typeface="ＭＳ Ｐゴシック" panose="020B0600070205080204" pitchFamily="34" charset="-128"/>
              </a:rPr>
              <a:t>It helps us to think about things that we may take for granted that other children may not have.</a:t>
            </a: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E3AA10E6-B90B-4B38-9039-4905B1F218F5}"/>
              </a:ext>
            </a:extLst>
          </p:cNvPr>
          <p:cNvSpPr/>
          <p:nvPr/>
        </p:nvSpPr>
        <p:spPr>
          <a:xfrm>
            <a:off x="5573159" y="3457312"/>
            <a:ext cx="2265362" cy="2265362"/>
          </a:xfrm>
          <a:prstGeom prst="ellipse">
            <a:avLst/>
          </a:prstGeom>
          <a:solidFill>
            <a:srgbClr val="FD6B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216000" rIns="0" b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b="1" dirty="0">
                <a:solidFill>
                  <a:schemeClr val="bg1"/>
                </a:solidFill>
                <a:latin typeface="Twinkl SemiBold" pitchFamily="2" charset="0"/>
                <a:ea typeface="ＭＳ Ｐゴシック" panose="020B0600070205080204" pitchFamily="34" charset="-128"/>
              </a:rPr>
              <a:t>It encourages everyone to get involved and raise money to help others. </a:t>
            </a:r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F28C66ED-EAC4-4BB3-95EC-5CA4782D2D5A}"/>
              </a:ext>
            </a:extLst>
          </p:cNvPr>
          <p:cNvSpPr/>
          <p:nvPr/>
        </p:nvSpPr>
        <p:spPr>
          <a:xfrm>
            <a:off x="3030538" y="3860800"/>
            <a:ext cx="2384425" cy="2386013"/>
          </a:xfrm>
          <a:prstGeom prst="ellipse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b="1" dirty="0">
                <a:solidFill>
                  <a:schemeClr val="bg1"/>
                </a:solidFill>
                <a:latin typeface="Twinkl SemiBold" pitchFamily="2" charset="0"/>
                <a:ea typeface="ＭＳ Ｐゴシック" panose="020B0600070205080204" pitchFamily="34" charset="-128"/>
              </a:rPr>
              <a:t>It makes us aware of the lives of other children in the UK. </a:t>
            </a: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3F5CC7A4-8F5F-42D9-8F08-D0ADEA8F0EDE}"/>
              </a:ext>
            </a:extLst>
          </p:cNvPr>
          <p:cNvSpPr/>
          <p:nvPr/>
        </p:nvSpPr>
        <p:spPr>
          <a:xfrm>
            <a:off x="4041775" y="1393825"/>
            <a:ext cx="2281238" cy="2281238"/>
          </a:xfrm>
          <a:prstGeom prst="ellipse">
            <a:avLst/>
          </a:prstGeom>
          <a:solidFill>
            <a:srgbClr val="99C6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b="1" dirty="0">
                <a:solidFill>
                  <a:schemeClr val="bg1"/>
                </a:solidFill>
                <a:latin typeface="Twinkl SemiBold" pitchFamily="2" charset="0"/>
                <a:ea typeface="ＭＳ Ｐゴシック" panose="020B0600070205080204" pitchFamily="34" charset="-128"/>
              </a:rPr>
              <a:t>It helps us to realise that some people are less fortunate than others.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5F21C8B-C1D0-4544-AC0F-08A1186C8C4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891" y="3675063"/>
            <a:ext cx="1854268" cy="35359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1422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How Did it All Begin?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EB07246-10AD-4D37-8FB9-96BAADDFC79C}"/>
              </a:ext>
            </a:extLst>
          </p:cNvPr>
          <p:cNvSpPr/>
          <p:nvPr/>
        </p:nvSpPr>
        <p:spPr>
          <a:xfrm>
            <a:off x="3200400" y="1341773"/>
            <a:ext cx="5187950" cy="1508125"/>
          </a:xfrm>
          <a:prstGeom prst="rect">
            <a:avLst/>
          </a:prstGeom>
          <a:solidFill>
            <a:schemeClr val="bg1"/>
          </a:solidFill>
          <a:ln w="38100">
            <a:solidFill>
              <a:srgbClr val="FFCF2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52000" tIns="72000" rIns="252000" bIns="72000"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700" dirty="0">
                <a:solidFill>
                  <a:schemeClr val="tx1"/>
                </a:solidFill>
              </a:rPr>
              <a:t>The BBC's first ever broadcast appeal for children was a five-minute radio broadcast on Christmas Day in 1927. The response was phenomenal and it raised money for a prominent children's charity.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E73AA132-DB4A-472F-AA25-C9E74B18C20A}"/>
              </a:ext>
            </a:extLst>
          </p:cNvPr>
          <p:cNvSpPr/>
          <p:nvPr/>
        </p:nvSpPr>
        <p:spPr>
          <a:xfrm>
            <a:off x="3200400" y="2991818"/>
            <a:ext cx="5187950" cy="1492250"/>
          </a:xfrm>
          <a:prstGeom prst="rect">
            <a:avLst/>
          </a:prstGeom>
          <a:solidFill>
            <a:schemeClr val="bg1"/>
          </a:solidFill>
          <a:ln w="38100">
            <a:solidFill>
              <a:srgbClr val="FFCF2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52000" tIns="72000" rIns="252000" bIns="72000" anchor="ctr"/>
          <a:lstStyle/>
          <a:p>
            <a:pPr>
              <a:defRPr/>
            </a:pPr>
            <a:r>
              <a:rPr lang="en-GB" sz="1700" dirty="0">
                <a:solidFill>
                  <a:schemeClr val="tx1"/>
                </a:solidFill>
              </a:rPr>
              <a:t>The first televised appeal was the 1955 'Children's Hour Christmas Appeal’. The Christmas Day Appeals continued on TV and radio right up until 1979, with Terry </a:t>
            </a:r>
            <a:r>
              <a:rPr lang="en-GB" sz="1700" dirty="0" err="1">
                <a:solidFill>
                  <a:schemeClr val="tx1"/>
                </a:solidFill>
              </a:rPr>
              <a:t>Wogan</a:t>
            </a:r>
            <a:r>
              <a:rPr lang="en-GB" sz="1700" dirty="0">
                <a:solidFill>
                  <a:schemeClr val="tx1"/>
                </a:solidFill>
              </a:rPr>
              <a:t> presenting from 1978.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BFDA8D94-8949-4224-8224-8C1CBEB30786}"/>
              </a:ext>
            </a:extLst>
          </p:cNvPr>
          <p:cNvSpPr/>
          <p:nvPr/>
        </p:nvSpPr>
        <p:spPr>
          <a:xfrm>
            <a:off x="3200400" y="4664205"/>
            <a:ext cx="5187950" cy="1603375"/>
          </a:xfrm>
          <a:prstGeom prst="rect">
            <a:avLst/>
          </a:prstGeom>
          <a:solidFill>
            <a:schemeClr val="bg1"/>
          </a:solidFill>
          <a:ln w="38100">
            <a:solidFill>
              <a:srgbClr val="FFCF2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52000" tIns="72000" rIns="252000" bIns="72000"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700" dirty="0">
                <a:solidFill>
                  <a:schemeClr val="tx1"/>
                </a:solidFill>
              </a:rPr>
              <a:t>In 1980, the appeal was broadcast on BBC One in a new telethon format. It captured the public's imagination to such an extent that the donations increased dramatically and broke the million mark for the very first time.</a:t>
            </a:r>
          </a:p>
        </p:txBody>
      </p:sp>
      <p:sp>
        <p:nvSpPr>
          <p:cNvPr id="10" name="1">
            <a:extLst>
              <a:ext uri="{FF2B5EF4-FFF2-40B4-BE49-F238E27FC236}">
                <a16:creationId xmlns:a16="http://schemas.microsoft.com/office/drawing/2014/main" id="{D00DB43D-8B37-4A7F-8686-4BFE805D3F04}"/>
              </a:ext>
            </a:extLst>
          </p:cNvPr>
          <p:cNvSpPr/>
          <p:nvPr/>
        </p:nvSpPr>
        <p:spPr>
          <a:xfrm>
            <a:off x="539750" y="5198319"/>
            <a:ext cx="2543175" cy="935037"/>
          </a:xfrm>
          <a:prstGeom prst="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/>
              <a:t>Click to see </a:t>
            </a:r>
            <a:br>
              <a:rPr lang="en-GB" b="1" dirty="0"/>
            </a:br>
            <a:r>
              <a:rPr lang="en-GB" b="1" dirty="0"/>
              <a:t>Pudsey Bear!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FD1FB1E1-3B3C-46F4-9DD3-E3E345035F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1521395"/>
            <a:ext cx="2543175" cy="35093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62858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Pudsey Bear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0B37D180-5F96-4698-8D00-F8D8DCD5C1EA}"/>
              </a:ext>
            </a:extLst>
          </p:cNvPr>
          <p:cNvSpPr/>
          <p:nvPr/>
        </p:nvSpPr>
        <p:spPr>
          <a:xfrm>
            <a:off x="755650" y="1566863"/>
            <a:ext cx="5145088" cy="625475"/>
          </a:xfrm>
          <a:prstGeom prst="rect">
            <a:avLst/>
          </a:prstGeom>
          <a:noFill/>
          <a:ln w="38100">
            <a:solidFill>
              <a:srgbClr val="FFCF2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52000" tIns="72000" rIns="252000" bIns="72000"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700" dirty="0">
                <a:solidFill>
                  <a:schemeClr val="tx1"/>
                </a:solidFill>
              </a:rPr>
              <a:t>Pudsey Bear made his television debut in 1985.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E6B7BC8E-E5F8-472B-9BF8-73E2AA4A356E}"/>
              </a:ext>
            </a:extLst>
          </p:cNvPr>
          <p:cNvSpPr/>
          <p:nvPr/>
        </p:nvSpPr>
        <p:spPr>
          <a:xfrm>
            <a:off x="755650" y="2403475"/>
            <a:ext cx="7632700" cy="812800"/>
          </a:xfrm>
          <a:prstGeom prst="rect">
            <a:avLst/>
          </a:prstGeom>
          <a:noFill/>
          <a:ln w="38100">
            <a:solidFill>
              <a:srgbClr val="FFCF2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52000" tIns="72000" rIns="252000" bIns="72000"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700" dirty="0">
                <a:solidFill>
                  <a:schemeClr val="tx1"/>
                </a:solidFill>
              </a:rPr>
              <a:t>He was designed by Joanna Ball, a BBC graphic designer, who named him after the West Yorkshire town where she was born. 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5F8E336D-E8FB-40E3-8ED4-D18FA8162F2E}"/>
              </a:ext>
            </a:extLst>
          </p:cNvPr>
          <p:cNvSpPr/>
          <p:nvPr/>
        </p:nvSpPr>
        <p:spPr>
          <a:xfrm>
            <a:off x="755650" y="3425825"/>
            <a:ext cx="7632700" cy="1068388"/>
          </a:xfrm>
          <a:prstGeom prst="rect">
            <a:avLst/>
          </a:prstGeom>
          <a:noFill/>
          <a:ln w="38100">
            <a:solidFill>
              <a:srgbClr val="FFCF2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52000" tIns="72000" rIns="252000" bIns="72000"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700" dirty="0">
                <a:solidFill>
                  <a:schemeClr val="tx1"/>
                </a:solidFill>
              </a:rPr>
              <a:t>He proved very popular and returned as BBC Children in Need's official logo the following year with a design change to that of a yellow bear with a red-spotted bandana.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59C203C4-DAEE-45CA-AF85-D9C7D1840DCC}"/>
              </a:ext>
            </a:extLst>
          </p:cNvPr>
          <p:cNvSpPr/>
          <p:nvPr/>
        </p:nvSpPr>
        <p:spPr>
          <a:xfrm>
            <a:off x="755650" y="4705350"/>
            <a:ext cx="7632700" cy="1084263"/>
          </a:xfrm>
          <a:prstGeom prst="rect">
            <a:avLst/>
          </a:prstGeom>
          <a:noFill/>
          <a:ln w="38100">
            <a:solidFill>
              <a:srgbClr val="FFCF2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52000" tIns="72000" rIns="252000" bIns="72000"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700" dirty="0">
                <a:solidFill>
                  <a:schemeClr val="tx1"/>
                </a:solidFill>
              </a:rPr>
              <a:t>In the years that followed, Pudsey has received letters, drawings and emails from youngsters all over the UK and has been photographed with more celebrities than he can remember. </a:t>
            </a:r>
          </a:p>
        </p:txBody>
      </p:sp>
      <p:sp>
        <p:nvSpPr>
          <p:cNvPr id="16" name="1">
            <a:extLst>
              <a:ext uri="{FF2B5EF4-FFF2-40B4-BE49-F238E27FC236}">
                <a16:creationId xmlns:a16="http://schemas.microsoft.com/office/drawing/2014/main" id="{86B738D2-EDF1-432D-91DF-D2793BE5CB2C}"/>
              </a:ext>
            </a:extLst>
          </p:cNvPr>
          <p:cNvSpPr/>
          <p:nvPr/>
        </p:nvSpPr>
        <p:spPr>
          <a:xfrm>
            <a:off x="5976938" y="1539875"/>
            <a:ext cx="2411412" cy="652463"/>
          </a:xfrm>
          <a:prstGeom prst="rect">
            <a:avLst/>
          </a:prstGeom>
          <a:solidFill>
            <a:srgbClr val="FFCF2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/>
              <a:t>Click to see </a:t>
            </a:r>
            <a:br>
              <a:rPr lang="en-GB" b="1" dirty="0"/>
            </a:br>
            <a:r>
              <a:rPr lang="en-GB" b="1" dirty="0"/>
              <a:t>Pudsey Bear!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1868F910-C900-4C4B-A146-5A5F8CFE952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42200" y="555625"/>
            <a:ext cx="1131888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874954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641348"/>
            <a:ext cx="8220075" cy="994306"/>
          </a:xfrm>
        </p:spPr>
        <p:txBody>
          <a:bodyPr/>
          <a:lstStyle/>
          <a:p>
            <a:pPr algn="ctr"/>
            <a:r>
              <a:rPr lang="en-GB" sz="3600" dirty="0">
                <a:latin typeface="+mn-lt"/>
              </a:rPr>
              <a:t>How is Money Donated By</a:t>
            </a:r>
            <a:br>
              <a:rPr lang="en-GB" sz="3600" dirty="0">
                <a:latin typeface="+mn-lt"/>
              </a:rPr>
            </a:br>
            <a:r>
              <a:rPr lang="en-GB" sz="3600" dirty="0">
                <a:latin typeface="+mn-lt"/>
              </a:rPr>
              <a:t>BBC Children in Need Used?</a:t>
            </a: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5B601ABE-E1F8-4D76-970D-CB2EAF6BE1FD}"/>
              </a:ext>
            </a:extLst>
          </p:cNvPr>
          <p:cNvSpPr/>
          <p:nvPr/>
        </p:nvSpPr>
        <p:spPr>
          <a:xfrm>
            <a:off x="636453" y="1714501"/>
            <a:ext cx="2255838" cy="2255838"/>
          </a:xfrm>
          <a:prstGeom prst="ellipse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180000" r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dirty="0">
                <a:solidFill>
                  <a:schemeClr val="bg1"/>
                </a:solidFill>
                <a:latin typeface="Twinkl SemiBold" pitchFamily="2" charset="0"/>
                <a:ea typeface="ＭＳ Ｐゴシック" panose="020B0600070205080204" pitchFamily="34" charset="-128"/>
              </a:rPr>
              <a:t>Giving families support so that they can spend time together.</a:t>
            </a: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AF3DFD5F-4665-44D1-A014-CBC41A2FB643}"/>
              </a:ext>
            </a:extLst>
          </p:cNvPr>
          <p:cNvSpPr/>
          <p:nvPr/>
        </p:nvSpPr>
        <p:spPr>
          <a:xfrm>
            <a:off x="2922287" y="3959123"/>
            <a:ext cx="1501775" cy="1501775"/>
          </a:xfrm>
          <a:prstGeom prst="ellipse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dirty="0">
                <a:solidFill>
                  <a:schemeClr val="bg1"/>
                </a:solidFill>
                <a:latin typeface="Twinkl SemiBold" pitchFamily="2" charset="0"/>
                <a:ea typeface="ＭＳ Ｐゴシック" panose="020B0600070205080204" pitchFamily="34" charset="-128"/>
              </a:rPr>
              <a:t>Giving children a safe place to play.</a:t>
            </a:r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4455230A-8FEB-43B2-96F2-E74BE4796F09}"/>
              </a:ext>
            </a:extLst>
          </p:cNvPr>
          <p:cNvSpPr/>
          <p:nvPr/>
        </p:nvSpPr>
        <p:spPr>
          <a:xfrm>
            <a:off x="544819" y="4121340"/>
            <a:ext cx="2247900" cy="2246313"/>
          </a:xfrm>
          <a:prstGeom prst="ellipse">
            <a:avLst/>
          </a:prstGeom>
          <a:solidFill>
            <a:srgbClr val="FD6B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dirty="0">
                <a:solidFill>
                  <a:schemeClr val="bg1"/>
                </a:solidFill>
                <a:latin typeface="Twinkl SemiBold" pitchFamily="2" charset="0"/>
                <a:ea typeface="ＭＳ Ｐゴシック" panose="020B0600070205080204" pitchFamily="34" charset="-128"/>
              </a:rPr>
              <a:t>Giving children opportunities to take part in exciting activities.</a:t>
            </a:r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64F680AE-C9A8-4B30-8991-455950F1BA8D}"/>
              </a:ext>
            </a:extLst>
          </p:cNvPr>
          <p:cNvSpPr/>
          <p:nvPr/>
        </p:nvSpPr>
        <p:spPr>
          <a:xfrm>
            <a:off x="2983596" y="1850445"/>
            <a:ext cx="1893887" cy="1893887"/>
          </a:xfrm>
          <a:prstGeom prst="ellipse">
            <a:avLst/>
          </a:prstGeom>
          <a:solidFill>
            <a:srgbClr val="99C6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dirty="0">
                <a:solidFill>
                  <a:schemeClr val="bg1"/>
                </a:solidFill>
                <a:latin typeface="Twinkl SemiBold" pitchFamily="2" charset="0"/>
                <a:ea typeface="ＭＳ Ｐゴシック" panose="020B0600070205080204" pitchFamily="34" charset="-128"/>
              </a:rPr>
              <a:t>Enabling children to become involved in sports.</a:t>
            </a:r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947C140F-BFB9-4EDD-8F3A-D8A95E0B76D9}"/>
              </a:ext>
            </a:extLst>
          </p:cNvPr>
          <p:cNvSpPr/>
          <p:nvPr/>
        </p:nvSpPr>
        <p:spPr>
          <a:xfrm>
            <a:off x="4385854" y="4827964"/>
            <a:ext cx="1695450" cy="1695450"/>
          </a:xfrm>
          <a:prstGeom prst="ellipse">
            <a:avLst/>
          </a:prstGeom>
          <a:solidFill>
            <a:srgbClr val="99C6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dirty="0">
                <a:solidFill>
                  <a:schemeClr val="bg1"/>
                </a:solidFill>
                <a:latin typeface="Twinkl SemiBold" pitchFamily="2" charset="0"/>
                <a:ea typeface="ＭＳ Ｐゴシック" panose="020B0600070205080204" pitchFamily="34" charset="-128"/>
              </a:rPr>
              <a:t>Giving young carers time to have fun!</a:t>
            </a:r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6560B34C-E9C2-436A-A4A6-5B33E38ACAC3}"/>
              </a:ext>
            </a:extLst>
          </p:cNvPr>
          <p:cNvSpPr/>
          <p:nvPr/>
        </p:nvSpPr>
        <p:spPr>
          <a:xfrm>
            <a:off x="6438976" y="1766097"/>
            <a:ext cx="1504950" cy="1504950"/>
          </a:xfrm>
          <a:prstGeom prst="ellipse">
            <a:avLst/>
          </a:prstGeom>
          <a:solidFill>
            <a:srgbClr val="99C6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1600" dirty="0">
                <a:solidFill>
                  <a:schemeClr val="bg1"/>
                </a:solidFill>
                <a:latin typeface="Twinkl SemiBold" pitchFamily="2" charset="0"/>
                <a:ea typeface="ＭＳ Ｐゴシック" panose="020B0600070205080204" pitchFamily="34" charset="-128"/>
              </a:rPr>
              <a:t>Funding activities like play therapy.</a:t>
            </a:r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A39F4C2C-B13C-42AF-B988-E184E81D6DDC}"/>
              </a:ext>
            </a:extLst>
          </p:cNvPr>
          <p:cNvSpPr/>
          <p:nvPr/>
        </p:nvSpPr>
        <p:spPr>
          <a:xfrm>
            <a:off x="4828821" y="2842420"/>
            <a:ext cx="1911350" cy="1911350"/>
          </a:xfrm>
          <a:prstGeom prst="ellipse">
            <a:avLst/>
          </a:prstGeom>
          <a:solidFill>
            <a:srgbClr val="FD6B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72000" rIns="0" b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dirty="0">
                <a:solidFill>
                  <a:schemeClr val="bg1"/>
                </a:solidFill>
                <a:latin typeface="Twinkl SemiBold" pitchFamily="2" charset="0"/>
                <a:ea typeface="ＭＳ Ｐゴシック" panose="020B0600070205080204" pitchFamily="34" charset="-128"/>
              </a:rPr>
              <a:t>Maintaining youth groups in different areas.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D22C900-F2D5-4B8E-B97D-F2C2FAC89F8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18593">
            <a:off x="6255263" y="2284138"/>
            <a:ext cx="3377326" cy="52223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52788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8" grpId="0" animBg="1"/>
      <p:bldP spid="19" grpId="0" animBg="1"/>
      <p:bldP spid="20" grpId="0" animBg="1"/>
      <p:bldP spid="2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641348"/>
            <a:ext cx="8220075" cy="994306"/>
          </a:xfrm>
        </p:spPr>
        <p:txBody>
          <a:bodyPr/>
          <a:lstStyle/>
          <a:p>
            <a:pPr algn="ctr"/>
            <a:r>
              <a:rPr lang="en-GB" sz="3600" dirty="0">
                <a:latin typeface="+mn-lt"/>
              </a:rPr>
              <a:t>How Can You Help?</a:t>
            </a:r>
          </a:p>
        </p:txBody>
      </p:sp>
      <p:sp>
        <p:nvSpPr>
          <p:cNvPr id="12" name="Rectangle 6">
            <a:extLst>
              <a:ext uri="{FF2B5EF4-FFF2-40B4-BE49-F238E27FC236}">
                <a16:creationId xmlns:a16="http://schemas.microsoft.com/office/drawing/2014/main" id="{96F1D68A-2520-4BAF-B37B-D45AB0CC7891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1473200"/>
            <a:ext cx="7632700" cy="2360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  <a:ea typeface="ＭＳ Ｐゴシック" panose="020B0600070205080204" pitchFamily="34" charset="-128"/>
                <a:cs typeface="Sassoon Infant Rg" panose="02000503030000020003" pitchFamily="50" charset="0"/>
              </a:rPr>
              <a:t>Every day, people everywhere are doing fantastic things to transform the lives of others and make our world a better place. This can be as simple as speaking up if something is unfair or doing practical things like fundraising or volunteering.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dirty="0">
              <a:solidFill>
                <a:schemeClr val="tx1"/>
              </a:solidFill>
              <a:ea typeface="ＭＳ Ｐゴシック" panose="020B0600070205080204" pitchFamily="34" charset="-128"/>
              <a:cs typeface="Sassoon Infant Rg" panose="02000503030000020003" pitchFamily="50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  <a:ea typeface="ＭＳ Ｐゴシック" panose="020B0600070205080204" pitchFamily="34" charset="-128"/>
                <a:cs typeface="Sassoon Infant Rg" panose="02000503030000020003" pitchFamily="50" charset="0"/>
              </a:rPr>
              <a:t>Think about your own role within our school or community. Perhaps you are a member of a club or the School Council? Maybe you just want to show how much you care?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CEA6B556-DF06-4365-93B8-AAFB6B686B3A}"/>
              </a:ext>
            </a:extLst>
          </p:cNvPr>
          <p:cNvSpPr/>
          <p:nvPr/>
        </p:nvSpPr>
        <p:spPr>
          <a:xfrm>
            <a:off x="752475" y="4013200"/>
            <a:ext cx="3705225" cy="550863"/>
          </a:xfrm>
          <a:prstGeom prst="rect">
            <a:avLst/>
          </a:prstGeom>
          <a:solidFill>
            <a:schemeClr val="bg1"/>
          </a:solidFill>
          <a:ln w="38100">
            <a:solidFill>
              <a:srgbClr val="99C65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>
                <a:solidFill>
                  <a:schemeClr val="tx1"/>
                </a:solidFill>
                <a:latin typeface="Twinkl SemiBold" pitchFamily="2" charset="0"/>
              </a:rPr>
              <a:t>Challenge yourself in a fun run.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78B59A31-183D-4F4C-BC07-7BF69FBD6ED9}"/>
              </a:ext>
            </a:extLst>
          </p:cNvPr>
          <p:cNvSpPr/>
          <p:nvPr/>
        </p:nvSpPr>
        <p:spPr>
          <a:xfrm>
            <a:off x="752475" y="4705350"/>
            <a:ext cx="3705225" cy="550863"/>
          </a:xfrm>
          <a:prstGeom prst="rect">
            <a:avLst/>
          </a:prstGeom>
          <a:solidFill>
            <a:schemeClr val="bg1"/>
          </a:solidFill>
          <a:ln w="38100">
            <a:solidFill>
              <a:srgbClr val="FFCF2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>
                <a:solidFill>
                  <a:schemeClr val="tx1"/>
                </a:solidFill>
                <a:latin typeface="Twinkl SemiBold" pitchFamily="2" charset="0"/>
              </a:rPr>
              <a:t>Dress up for </a:t>
            </a:r>
            <a:r>
              <a:rPr lang="en-GB" b="1">
                <a:solidFill>
                  <a:schemeClr val="tx1"/>
                </a:solidFill>
                <a:latin typeface="Twinkl SemiBold" pitchFamily="2" charset="0"/>
              </a:rPr>
              <a:t>the day.</a:t>
            </a:r>
            <a:endParaRPr lang="en-GB" b="1" dirty="0">
              <a:solidFill>
                <a:schemeClr val="tx1"/>
              </a:solidFill>
              <a:latin typeface="Twinkl SemiBold" pitchFamily="2" charset="0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70A8FF4C-375A-4B97-9C14-43215E2F9F68}"/>
              </a:ext>
            </a:extLst>
          </p:cNvPr>
          <p:cNvSpPr/>
          <p:nvPr/>
        </p:nvSpPr>
        <p:spPr>
          <a:xfrm>
            <a:off x="752475" y="5397500"/>
            <a:ext cx="3705225" cy="550863"/>
          </a:xfrm>
          <a:prstGeom prst="rect">
            <a:avLst/>
          </a:prstGeom>
          <a:solidFill>
            <a:schemeClr val="bg1"/>
          </a:solidFill>
          <a:ln w="38100">
            <a:solidFill>
              <a:srgbClr val="18A0D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>
                <a:solidFill>
                  <a:schemeClr val="tx1"/>
                </a:solidFill>
                <a:latin typeface="Twinkl SemiBold" pitchFamily="2" charset="0"/>
              </a:rPr>
              <a:t>Hold a bake sale.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CA04C294-BDED-4883-9E82-A9E4D3F2E639}"/>
              </a:ext>
            </a:extLst>
          </p:cNvPr>
          <p:cNvSpPr/>
          <p:nvPr/>
        </p:nvSpPr>
        <p:spPr>
          <a:xfrm>
            <a:off x="4683125" y="4013200"/>
            <a:ext cx="3705225" cy="550863"/>
          </a:xfrm>
          <a:prstGeom prst="rect">
            <a:avLst/>
          </a:prstGeom>
          <a:solidFill>
            <a:schemeClr val="bg1"/>
          </a:solidFill>
          <a:ln w="38100">
            <a:solidFill>
              <a:srgbClr val="FFCF2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>
                <a:solidFill>
                  <a:schemeClr val="tx1"/>
                </a:solidFill>
                <a:latin typeface="Twinkl SemiBold" pitchFamily="2" charset="0"/>
              </a:rPr>
              <a:t>Take part in a sponsored event.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5B9CA56E-1649-4ACA-9F88-87443C1ED47D}"/>
              </a:ext>
            </a:extLst>
          </p:cNvPr>
          <p:cNvSpPr/>
          <p:nvPr/>
        </p:nvSpPr>
        <p:spPr>
          <a:xfrm>
            <a:off x="4683125" y="4705350"/>
            <a:ext cx="3705225" cy="550863"/>
          </a:xfrm>
          <a:prstGeom prst="rect">
            <a:avLst/>
          </a:prstGeom>
          <a:solidFill>
            <a:schemeClr val="bg1"/>
          </a:solidFill>
          <a:ln w="38100">
            <a:solidFill>
              <a:srgbClr val="18A0D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>
                <a:solidFill>
                  <a:schemeClr val="tx1"/>
                </a:solidFill>
                <a:latin typeface="Twinkl SemiBold" pitchFamily="2" charset="0"/>
              </a:rPr>
              <a:t>Take part in a talent show.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29369C98-5B78-4CCF-A448-95909F9320D6}"/>
              </a:ext>
            </a:extLst>
          </p:cNvPr>
          <p:cNvSpPr/>
          <p:nvPr/>
        </p:nvSpPr>
        <p:spPr>
          <a:xfrm>
            <a:off x="4683125" y="5384800"/>
            <a:ext cx="3705225" cy="550863"/>
          </a:xfrm>
          <a:prstGeom prst="rect">
            <a:avLst/>
          </a:prstGeom>
          <a:solidFill>
            <a:schemeClr val="bg1"/>
          </a:solidFill>
          <a:ln w="38100">
            <a:solidFill>
              <a:srgbClr val="99C65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>
                <a:solidFill>
                  <a:schemeClr val="tx1"/>
                </a:solidFill>
                <a:latin typeface="Twinkl SemiBold" pitchFamily="2" charset="0"/>
              </a:rPr>
              <a:t>Do something amazing.</a:t>
            </a:r>
          </a:p>
        </p:txBody>
      </p:sp>
    </p:spTree>
    <p:extLst>
      <p:ext uri="{BB962C8B-B14F-4D97-AF65-F5344CB8AC3E}">
        <p14:creationId xmlns:p14="http://schemas.microsoft.com/office/powerpoint/2010/main" val="28125431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5" grpId="0" animBg="1"/>
      <p:bldP spid="16" grpId="0" animBg="1"/>
      <p:bldP spid="17" grpId="0" animBg="1"/>
      <p:bldP spid="2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BBCChildreninNeed_PowerPoint.pptx" id="{E21155D3-A451-476E-A429-5D1A80FD66E8}" vid="{235A6EF2-33BB-4B1B-A143-FE3F975D7DC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575</Words>
  <Application>Microsoft Office PowerPoint</Application>
  <PresentationFormat>On-screen Show (4:3)</PresentationFormat>
  <Paragraphs>46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Twinkl</vt:lpstr>
      <vt:lpstr>Calibri</vt:lpstr>
      <vt:lpstr>Arial</vt:lpstr>
      <vt:lpstr>Twinkl SemiBold</vt:lpstr>
      <vt:lpstr>Office Theme</vt:lpstr>
      <vt:lpstr>PowerPoint Presentation</vt:lpstr>
      <vt:lpstr>All About BBC Children in Need</vt:lpstr>
      <vt:lpstr>Who Does BBC Children in Need Support?</vt:lpstr>
      <vt:lpstr>What BBC Children in Need Does</vt:lpstr>
      <vt:lpstr>How Did it All Begin?</vt:lpstr>
      <vt:lpstr>Pudsey Bear</vt:lpstr>
      <vt:lpstr>How is Money Donated By BBC Children in Need Used?</vt:lpstr>
      <vt:lpstr>How Can You Help?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Dale Watson</dc:creator>
  <cp:lastModifiedBy>Molly Gunton</cp:lastModifiedBy>
  <cp:revision>12</cp:revision>
  <dcterms:created xsi:type="dcterms:W3CDTF">2019-10-15T10:16:49Z</dcterms:created>
  <dcterms:modified xsi:type="dcterms:W3CDTF">2021-10-20T11:25:25Z</dcterms:modified>
</cp:coreProperties>
</file>