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536" r:id="rId2"/>
    <p:sldId id="258" r:id="rId3"/>
    <p:sldId id="261" r:id="rId4"/>
    <p:sldId id="263" r:id="rId5"/>
    <p:sldId id="624" r:id="rId6"/>
    <p:sldId id="267" r:id="rId7"/>
    <p:sldId id="269" r:id="rId8"/>
    <p:sldId id="486" r:id="rId9"/>
    <p:sldId id="483" r:id="rId10"/>
    <p:sldId id="484" r:id="rId11"/>
    <p:sldId id="277" r:id="rId12"/>
    <p:sldId id="278" r:id="rId13"/>
    <p:sldId id="281" r:id="rId14"/>
    <p:sldId id="283" r:id="rId15"/>
    <p:sldId id="285" r:id="rId16"/>
    <p:sldId id="490" r:id="rId17"/>
    <p:sldId id="491" r:id="rId18"/>
    <p:sldId id="291" r:id="rId19"/>
    <p:sldId id="293" r:id="rId20"/>
    <p:sldId id="295" r:id="rId21"/>
    <p:sldId id="297" r:id="rId22"/>
    <p:sldId id="499" r:id="rId23"/>
    <p:sldId id="369" r:id="rId24"/>
    <p:sldId id="503" r:id="rId25"/>
    <p:sldId id="505" r:id="rId26"/>
    <p:sldId id="511" r:id="rId27"/>
    <p:sldId id="513" r:id="rId28"/>
    <p:sldId id="515" r:id="rId29"/>
    <p:sldId id="516" r:id="rId30"/>
    <p:sldId id="519" r:id="rId31"/>
    <p:sldId id="521" r:id="rId32"/>
    <p:sldId id="618" r:id="rId33"/>
    <p:sldId id="542" r:id="rId34"/>
    <p:sldId id="544" r:id="rId35"/>
    <p:sldId id="545" r:id="rId36"/>
    <p:sldId id="547" r:id="rId37"/>
    <p:sldId id="550" r:id="rId38"/>
  </p:sldIdLst>
  <p:sldSz cx="12192000" cy="6858000"/>
  <p:notesSz cx="6858000" cy="9144000"/>
  <p:embeddedFontLst>
    <p:embeddedFont>
      <p:font typeface="Cookies" panose="020B0604020202020204"/>
      <p:regular r:id="rId41"/>
    </p:embeddedFont>
    <p:embeddedFont>
      <p:font typeface="Muli" panose="020B0604020202020204" charset="0"/>
      <p:regular r:id="rId42"/>
      <p:bold r:id="rId43"/>
      <p:italic r:id="rId44"/>
      <p:boldItalic r:id="rId45"/>
    </p:embeddedFont>
    <p:embeddedFont>
      <p:font typeface="OpenDyslexic" panose="020B0604020202020204" charset="0"/>
      <p:regular r:id="rId46"/>
      <p:bold r:id="rId47"/>
      <p:italic r:id="rId48"/>
      <p:boldItalic r:id="rId49"/>
    </p:embeddedFont>
    <p:embeddedFont>
      <p:font typeface="OpenDyslexicAlta" panose="020B0604020202020204" charset="0"/>
      <p:regular r:id="rId50"/>
      <p:bold r:id="rId51"/>
      <p:italic r:id="rId52"/>
      <p:boldItalic r:id="rId5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D883FF"/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51" autoAdjust="0"/>
    <p:restoredTop sz="86258" autoAdjust="0"/>
  </p:normalViewPr>
  <p:slideViewPr>
    <p:cSldViewPr snapToGrid="0" snapToObjects="1">
      <p:cViewPr varScale="1">
        <p:scale>
          <a:sx n="65" d="100"/>
          <a:sy n="65" d="100"/>
        </p:scale>
        <p:origin x="45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.fntdata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8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1.fntdata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Stevens" userId="fbe9c537-6bd2-4cff-8ad8-2a588a96cd67" providerId="ADAL" clId="{1CD80F73-E0ED-436C-8770-2E8A1A0663FC}"/>
    <pc:docChg chg="modSld">
      <pc:chgData name="James Stevens" userId="fbe9c537-6bd2-4cff-8ad8-2a588a96cd67" providerId="ADAL" clId="{1CD80F73-E0ED-436C-8770-2E8A1A0663FC}" dt="2022-10-03T12:45:32.745" v="2" actId="13926"/>
      <pc:docMkLst>
        <pc:docMk/>
      </pc:docMkLst>
      <pc:sldChg chg="modSp mod">
        <pc:chgData name="James Stevens" userId="fbe9c537-6bd2-4cff-8ad8-2a588a96cd67" providerId="ADAL" clId="{1CD80F73-E0ED-436C-8770-2E8A1A0663FC}" dt="2022-10-03T12:45:32.745" v="2" actId="13926"/>
        <pc:sldMkLst>
          <pc:docMk/>
          <pc:sldMk cId="1992939754" sldId="263"/>
        </pc:sldMkLst>
        <pc:graphicFrameChg chg="modGraphic">
          <ac:chgData name="James Stevens" userId="fbe9c537-6bd2-4cff-8ad8-2a588a96cd67" providerId="ADAL" clId="{1CD80F73-E0ED-436C-8770-2E8A1A0663FC}" dt="2022-10-03T12:45:32.745" v="2" actId="13926"/>
          <ac:graphicFrameMkLst>
            <pc:docMk/>
            <pc:sldMk cId="1992939754" sldId="263"/>
            <ac:graphicFrameMk id="4" creationId="{00000000-0000-0000-0000-000000000000}"/>
          </ac:graphicFrameMkLst>
        </pc:graphicFrameChg>
      </pc:sldChg>
    </pc:docChg>
  </pc:docChgLst>
  <pc:docChgLst>
    <pc:chgData name="James Stevens" userId="fbe9c537-6bd2-4cff-8ad8-2a588a96cd67" providerId="ADAL" clId="{A905410F-6979-4D23-90EB-AD2BC67C1F59}"/>
    <pc:docChg chg="addSld">
      <pc:chgData name="James Stevens" userId="fbe9c537-6bd2-4cff-8ad8-2a588a96cd67" providerId="ADAL" clId="{A905410F-6979-4D23-90EB-AD2BC67C1F59}" dt="2023-07-04T10:06:26.191" v="1" actId="680"/>
      <pc:docMkLst>
        <pc:docMk/>
      </pc:docMkLst>
      <pc:sldChg chg="new">
        <pc:chgData name="James Stevens" userId="fbe9c537-6bd2-4cff-8ad8-2a588a96cd67" providerId="ADAL" clId="{A905410F-6979-4D23-90EB-AD2BC67C1F59}" dt="2023-07-04T09:51:54.002" v="0" actId="680"/>
        <pc:sldMkLst>
          <pc:docMk/>
          <pc:sldMk cId="411329201" sldId="625"/>
        </pc:sldMkLst>
      </pc:sldChg>
      <pc:sldChg chg="new">
        <pc:chgData name="James Stevens" userId="fbe9c537-6bd2-4cff-8ad8-2a588a96cd67" providerId="ADAL" clId="{A905410F-6979-4D23-90EB-AD2BC67C1F59}" dt="2023-07-04T10:06:26.191" v="1" actId="680"/>
        <pc:sldMkLst>
          <pc:docMk/>
          <pc:sldMk cId="715016004" sldId="626"/>
        </pc:sldMkLst>
      </pc:sldChg>
    </pc:docChg>
  </pc:docChgLst>
  <pc:docChgLst>
    <pc:chgData name="James Stevens" userId="fbe9c537-6bd2-4cff-8ad8-2a588a96cd67" providerId="ADAL" clId="{FF2D1A4D-7933-4B4D-8D28-7CC4EED506D0}"/>
    <pc:docChg chg="undo custSel addSld delSld">
      <pc:chgData name="James Stevens" userId="fbe9c537-6bd2-4cff-8ad8-2a588a96cd67" providerId="ADAL" clId="{FF2D1A4D-7933-4B4D-8D28-7CC4EED506D0}" dt="2024-07-09T10:52:48.513" v="2" actId="47"/>
      <pc:docMkLst>
        <pc:docMk/>
      </pc:docMkLst>
      <pc:sldChg chg="add del">
        <pc:chgData name="James Stevens" userId="fbe9c537-6bd2-4cff-8ad8-2a588a96cd67" providerId="ADAL" clId="{FF2D1A4D-7933-4B4D-8D28-7CC4EED506D0}" dt="2024-07-09T10:52:48.513" v="2" actId="47"/>
        <pc:sldMkLst>
          <pc:docMk/>
          <pc:sldMk cId="411329201" sldId="625"/>
        </pc:sldMkLst>
      </pc:sldChg>
      <pc:sldChg chg="del">
        <pc:chgData name="James Stevens" userId="fbe9c537-6bd2-4cff-8ad8-2a588a96cd67" providerId="ADAL" clId="{FF2D1A4D-7933-4B4D-8D28-7CC4EED506D0}" dt="2024-07-09T10:52:48.513" v="2" actId="47"/>
        <pc:sldMkLst>
          <pc:docMk/>
          <pc:sldMk cId="715016004" sldId="62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09/07/2024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9B26B-16D5-6F4D-96FE-A3FD21D929F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880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48DB2-FFD0-A74B-B25B-3E6A51131D4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505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96019E-95A0-2D4E-97D3-112FE4B8A256}"/>
              </a:ext>
            </a:extLst>
          </p:cNvPr>
          <p:cNvSpPr txBox="1"/>
          <p:nvPr userDrawn="1"/>
        </p:nvSpPr>
        <p:spPr>
          <a:xfrm>
            <a:off x="231648" y="6581001"/>
            <a:ext cx="1176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Muli" pitchFamily="2" charset="77"/>
              </a:rPr>
              <a:t>All elements of this scheme are copyright © The Spelling Shed Ltd and may not be redistributed without permission. 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287969327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046192478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09/07/2024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jpe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863A8EC4-655D-4546-A0AE-0671AEC23D1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CD1B6FD-11D7-3849-9417-35B7467228D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6750"/>
            <a:ext cx="12192000" cy="61912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00D2F8C-5C7E-D541-9EDA-A4DF2C2E2FEE}"/>
              </a:ext>
            </a:extLst>
          </p:cNvPr>
          <p:cNvSpPr txBox="1"/>
          <p:nvPr/>
        </p:nvSpPr>
        <p:spPr>
          <a:xfrm>
            <a:off x="231648" y="6581001"/>
            <a:ext cx="1176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Muli" pitchFamily="2" charset="77"/>
              </a:rPr>
              <a:t>All elements of this scheme are copyright © The Spelling Shed Ltd and may not be redistributed without permission.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62ED2B2-06CE-9849-84DD-DCF1DC2D397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4922612"/>
            <a:ext cx="3983736" cy="8752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564A0E0-D230-8641-90BC-831B53681AAE}"/>
              </a:ext>
            </a:extLst>
          </p:cNvPr>
          <p:cNvSpPr txBox="1"/>
          <p:nvPr/>
        </p:nvSpPr>
        <p:spPr>
          <a:xfrm>
            <a:off x="4267201" y="5025808"/>
            <a:ext cx="398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>
                      <a:alpha val="39000"/>
                    </a:schemeClr>
                  </a:outerShdw>
                </a:effectLst>
                <a:latin typeface="Cookies" pitchFamily="2" charset="0"/>
              </a:rPr>
              <a:t>Stage 5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16E7DB3-0D9A-8D4E-A1D6-E5CC49A3375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3187" y="735105"/>
            <a:ext cx="6731762" cy="11663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72B53D9-579C-7642-97A4-2763353E325B}"/>
              </a:ext>
            </a:extLst>
          </p:cNvPr>
          <p:cNvSpPr txBox="1"/>
          <p:nvPr/>
        </p:nvSpPr>
        <p:spPr>
          <a:xfrm>
            <a:off x="3698856" y="1910135"/>
            <a:ext cx="5120424" cy="523220"/>
          </a:xfrm>
          <a:prstGeom prst="rect">
            <a:avLst/>
          </a:prstGeom>
          <a:noFill/>
          <a:effectLst>
            <a:outerShdw blurRad="50800" dist="12700" dir="5400000" algn="ctr" rotWithShape="0">
              <a:srgbClr val="000000">
                <a:alpha val="49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Muli" pitchFamily="2" charset="77"/>
              </a:rPr>
              <a:t>Spelling Scheme of Work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10B178-264B-EB45-8E52-86150CA95EAD}"/>
              </a:ext>
            </a:extLst>
          </p:cNvPr>
          <p:cNvSpPr txBox="1"/>
          <p:nvPr/>
        </p:nvSpPr>
        <p:spPr>
          <a:xfrm>
            <a:off x="11207262" y="6596390"/>
            <a:ext cx="9847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dirty="0">
                <a:solidFill>
                  <a:schemeClr val="bg1"/>
                </a:solidFill>
                <a:latin typeface="Muli" pitchFamily="2" charset="77"/>
              </a:rPr>
              <a:t>11/01/20</a:t>
            </a:r>
          </a:p>
        </p:txBody>
      </p:sp>
    </p:spTree>
    <p:extLst>
      <p:ext uri="{BB962C8B-B14F-4D97-AF65-F5344CB8AC3E}">
        <p14:creationId xmlns:p14="http://schemas.microsoft.com/office/powerpoint/2010/main" val="1280848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ambitious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infectious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fictitious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nutritious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repetitious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amphibious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curious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notorious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obvious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45036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ending in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ious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49725" y="1396998"/>
            <a:ext cx="874227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____________ creature was suited to both land and water.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teacher’s __________ laugh was __________ around school.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was __________ and so he auditioned for The X Factor twice.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_________ cat found himself trapped in the garden shed.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 the school canteen they delivered __________ meals each day.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was _________ that she did not like him.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criminal mastermind had a _________ plan.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job was very __________ the same task over and over again.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She gave a ___________ version of events. It wasn’t the truth.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442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6400536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delicious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atrocious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ferocious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luscious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malicious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precious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spacious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suspicious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200390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ending in ‘</a:t>
                      </a:r>
                      <a:r>
                        <a:rPr lang="mr-IN" sz="1400" b="0" i="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cious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If the root word ends in </a:t>
                      </a:r>
                      <a:r>
                        <a:rPr lang="mr-IN" sz="140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the sound is usually spelt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cious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009891"/>
              </p:ext>
            </p:extLst>
          </p:nvPr>
        </p:nvGraphicFramePr>
        <p:xfrm>
          <a:off x="3734221" y="1444167"/>
          <a:ext cx="6639860" cy="53412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77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34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20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245930" y="5399315"/>
            <a:ext cx="3488870" cy="923330"/>
          </a:xfrm>
          <a:prstGeom prst="rect">
            <a:avLst/>
          </a:prstGeom>
          <a:solidFill>
            <a:srgbClr val="FF7E7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Insert the missing letters into your spellings to find a new word. </a:t>
            </a:r>
          </a:p>
        </p:txBody>
      </p:sp>
    </p:spTree>
    <p:extLst>
      <p:ext uri="{BB962C8B-B14F-4D97-AF65-F5344CB8AC3E}">
        <p14:creationId xmlns:p14="http://schemas.microsoft.com/office/powerpoint/2010/main" val="1424259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2269901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highlight>
                            <a:srgbClr val="FFFF00"/>
                          </a:highlight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official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artificial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highlight>
                            <a:srgbClr val="FFFF00"/>
                          </a:highlight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crucial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judicial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beneficial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glacial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highlight>
                            <a:srgbClr val="FFFF00"/>
                          </a:highlight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especially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multiracial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930130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Ending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After a vowel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is most common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after a consonant.  But there are many exceptions.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388133"/>
              </p:ext>
            </p:extLst>
          </p:nvPr>
        </p:nvGraphicFramePr>
        <p:xfrm>
          <a:off x="4223658" y="1432845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1992939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3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643035116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96458767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potential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essential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substantial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influential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residential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confidential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impartial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preferential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torrential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circumstantial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Ending ‘-</a:t>
                      </a:r>
                      <a:r>
                        <a:rPr lang="en-GB" sz="1400" b="0" i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dirty="0">
                          <a:latin typeface="Muli" pitchFamily="2" charset="77"/>
                        </a:rPr>
                        <a:t>’ and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dirty="0">
                          <a:latin typeface="Muli" pitchFamily="2" charset="77"/>
                        </a:rPr>
                        <a:t>’.  After a vowel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dirty="0">
                          <a:latin typeface="Muli" pitchFamily="2" charset="77"/>
                        </a:rPr>
                        <a:t>’ is most common and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dirty="0">
                          <a:latin typeface="Muli" pitchFamily="2" charset="77"/>
                        </a:rPr>
                        <a:t>’ after a consonant but there are many exceptions.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8615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financial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commercial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provincial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initial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spatial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palatial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initially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financially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132828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Ending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After a vowel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is most common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after a consonant.  But there are many exceptions.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730668" y="1600196"/>
          <a:ext cx="8216404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8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8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8200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Cover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your spellings up. Can you add in the missing letters from each word?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s_at__l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trov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_o__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e_cial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fin______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na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a__y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in__al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p__at__l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2777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appreciate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cemetery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convenience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environment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immediately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language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vegetable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33836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</a:t>
                      </a:r>
                      <a:r>
                        <a:rPr lang="en-GB" sz="1400" b="1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381375" y="2449725"/>
            <a:ext cx="889635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was easy to _________ his slick BMX skills.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There was a _________ investigation into what had happened.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ghosts haunted the _______ every evening at midnight.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They had _________ food to last a number of days.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“Begin your work __________!” instructed the teacher.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Chinese is the _________ spoken by the most people in the world.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chef chopped the _________ and added it to the dish.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An escalator was available for the shopper’s _________.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We have decided to ban plastic bottles to protect the __________.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 wasn’t even ________ of what was happening beside me.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12028" y="1600196"/>
            <a:ext cx="8235044" cy="646331"/>
          </a:xfrm>
          <a:prstGeom prst="rect">
            <a:avLst/>
          </a:prstGeom>
          <a:solidFill>
            <a:srgbClr val="D883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Choose one of your spellings to complete the sentence. </a:t>
            </a:r>
          </a:p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Only one of the pair is correct. </a:t>
            </a:r>
          </a:p>
        </p:txBody>
      </p:sp>
    </p:spTree>
    <p:extLst>
      <p:ext uri="{BB962C8B-B14F-4D97-AF65-F5344CB8AC3E}">
        <p14:creationId xmlns:p14="http://schemas.microsoft.com/office/powerpoint/2010/main" val="1659321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604123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brilliant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constant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distant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dominant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fragrant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ignorant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vacant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125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 Words ending in ‘-ant’.  ‘-ant’ Is used if there is an ‘a’ or ‘ay’ sound in the right place.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644773"/>
              </p:ext>
            </p:extLst>
          </p:nvPr>
        </p:nvGraphicFramePr>
        <p:xfrm>
          <a:off x="4214447" y="1828796"/>
          <a:ext cx="1201615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1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fra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ignora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036884"/>
              </p:ext>
            </p:extLst>
          </p:nvPr>
        </p:nvGraphicFramePr>
        <p:xfrm>
          <a:off x="7819293" y="1920236"/>
          <a:ext cx="1236784" cy="448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3427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erant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481457" y="1920236"/>
            <a:ext cx="2373086" cy="2554545"/>
          </a:xfrm>
          <a:prstGeom prst="rect">
            <a:avLst/>
          </a:prstGeom>
          <a:solidFill>
            <a:srgbClr val="D883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DyslexicAlta" pitchFamily="2" charset="77"/>
              </a:rPr>
              <a:t>Your spellings have been split and scrambled. </a:t>
            </a:r>
          </a:p>
          <a:p>
            <a:pPr algn="ctr"/>
            <a:endParaRPr lang="en-GB" sz="1600" dirty="0">
              <a:latin typeface="OpenDyslexicAlta" pitchFamily="2" charset="77"/>
            </a:endParaRPr>
          </a:p>
          <a:p>
            <a:pPr algn="ctr"/>
            <a:r>
              <a:rPr lang="en-GB" sz="1600" dirty="0">
                <a:latin typeface="OpenDyslexicAlta" pitchFamily="2" charset="77"/>
              </a:rPr>
              <a:t>Draw a straight line to match the two parts of each spelling or write them on your whiteboard.</a:t>
            </a:r>
          </a:p>
        </p:txBody>
      </p:sp>
    </p:spTree>
    <p:extLst>
      <p:ext uri="{BB962C8B-B14F-4D97-AF65-F5344CB8AC3E}">
        <p14:creationId xmlns:p14="http://schemas.microsoft.com/office/powerpoint/2010/main" val="1464415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 rot="381027">
            <a:off x="6494931" y="2199422"/>
            <a:ext cx="286521" cy="1455539"/>
          </a:xfrm>
          <a:prstGeom prst="rect">
            <a:avLst/>
          </a:prstGeom>
          <a:solidFill>
            <a:srgbClr val="D883FF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997430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brilliance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extravagance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hesitancy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relevancy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vacancy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dominancy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76769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ending in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Is used if there is an ‘a’ or ‘ay’ sound in the right place.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Right Arrow 13"/>
          <p:cNvSpPr/>
          <p:nvPr/>
        </p:nvSpPr>
        <p:spPr>
          <a:xfrm>
            <a:off x="2993572" y="205740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2993571" y="2522763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971801" y="3016709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971801" y="3453496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971801" y="3907977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971801" y="435972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2993571" y="4814202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993571" y="5268683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993571" y="5776990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2971801" y="623751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rgbClr val="D883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1645" y="1946924"/>
            <a:ext cx="4033997" cy="31704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2458" y="5118983"/>
            <a:ext cx="1492371" cy="13757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0322" y="5105582"/>
            <a:ext cx="1382136" cy="13821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064828" y="5115804"/>
            <a:ext cx="1382136" cy="1382136"/>
          </a:xfrm>
          <a:prstGeom prst="rect">
            <a:avLst/>
          </a:prstGeom>
        </p:spPr>
      </p:pic>
      <p:sp>
        <p:nvSpPr>
          <p:cNvPr id="30" name="Right Arrow 29"/>
          <p:cNvSpPr/>
          <p:nvPr/>
        </p:nvSpPr>
        <p:spPr>
          <a:xfrm>
            <a:off x="8672678" y="1964885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8672677" y="2430247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ight Arrow 31"/>
          <p:cNvSpPr/>
          <p:nvPr/>
        </p:nvSpPr>
        <p:spPr>
          <a:xfrm>
            <a:off x="8650907" y="2924193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8650907" y="3360980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8650907" y="381546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8650907" y="4267205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6" name="Right Arrow 35"/>
          <p:cNvSpPr/>
          <p:nvPr/>
        </p:nvSpPr>
        <p:spPr>
          <a:xfrm>
            <a:off x="8672677" y="4721686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7" name="Right Arrow 36"/>
          <p:cNvSpPr/>
          <p:nvPr/>
        </p:nvSpPr>
        <p:spPr>
          <a:xfrm>
            <a:off x="8672677" y="5176167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8672677" y="566058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9" name="Right Arrow 38"/>
          <p:cNvSpPr/>
          <p:nvPr/>
        </p:nvSpPr>
        <p:spPr>
          <a:xfrm>
            <a:off x="8650907" y="6144995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219779"/>
              </p:ext>
            </p:extLst>
          </p:nvPr>
        </p:nvGraphicFramePr>
        <p:xfrm>
          <a:off x="9716690" y="1465562"/>
          <a:ext cx="2283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3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Root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 rot="424549">
            <a:off x="5382021" y="1489637"/>
            <a:ext cx="3103390" cy="738664"/>
          </a:xfrm>
          <a:prstGeom prst="rect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Put your spellings through the machine to find their root words ending in -ant</a:t>
            </a:r>
          </a:p>
        </p:txBody>
      </p:sp>
    </p:spTree>
    <p:extLst>
      <p:ext uri="{BB962C8B-B14F-4D97-AF65-F5344CB8AC3E}">
        <p14:creationId xmlns:p14="http://schemas.microsoft.com/office/powerpoint/2010/main" val="1248781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405023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innocence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frequent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emergent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confidence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competence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transparent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eloquence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violent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intelligence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964503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Use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ent</a:t>
                      </a:r>
                      <a:r>
                        <a:rPr lang="en-GB" sz="1400" dirty="0">
                          <a:latin typeface="Muli" pitchFamily="2" charset="77"/>
                        </a:rPr>
                        <a:t> and 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ence</a:t>
                      </a:r>
                      <a:r>
                        <a:rPr lang="en-GB" sz="1400" dirty="0">
                          <a:latin typeface="Muli" pitchFamily="2" charset="77"/>
                        </a:rPr>
                        <a:t>  after soft c (/s/ sound), soft g (/j/ sound) and qu.  There are many exceptions to this rule.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Name: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195637" y="500817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588468" y="2397636"/>
            <a:ext cx="1794328" cy="622656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Being clever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21539" y="4225157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See-through.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725891" y="2109970"/>
            <a:ext cx="1969902" cy="910321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ability to be successful.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99050" y="3145971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Being well spoken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483780" y="4439338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Happening often.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265981" y="5570819"/>
            <a:ext cx="1850604" cy="936055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Good and moral behaviour.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854365" y="3474910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Without guilt.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283524" y="5821179"/>
            <a:ext cx="2197577" cy="80821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Certainty about your ability.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901465" y="5081595"/>
            <a:ext cx="1794328" cy="83478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Starting to appear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201886" y="2112756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Using force to hurt.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44657" y="1433208"/>
            <a:ext cx="6500433" cy="357155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</p:txBody>
      </p:sp>
    </p:spTree>
    <p:extLst>
      <p:ext uri="{BB962C8B-B14F-4D97-AF65-F5344CB8AC3E}">
        <p14:creationId xmlns:p14="http://schemas.microsoft.com/office/powerpoint/2010/main" val="510818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dependable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comfortable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understandable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reasonable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enjoyable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reliable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horrible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incredible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31452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Words ending in -able and 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ible</a:t>
                      </a:r>
                      <a:r>
                        <a:rPr lang="en-GB" sz="1400" dirty="0">
                          <a:latin typeface="Muli" pitchFamily="2" charset="77"/>
                        </a:rPr>
                        <a:t>.  -able is used where there is a related word ending 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ation</a:t>
                      </a:r>
                      <a:r>
                        <a:rPr lang="en-GB" sz="1400" dirty="0">
                          <a:latin typeface="Muli" pitchFamily="2" charset="77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390262" y="4376177"/>
            <a:ext cx="2638452" cy="1200329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Insert the missing letters into your spellings to find a new ‘-able’ word. 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02174"/>
              </p:ext>
            </p:extLst>
          </p:nvPr>
        </p:nvGraphicFramePr>
        <p:xfrm>
          <a:off x="3548745" y="1432845"/>
          <a:ext cx="7863534" cy="47486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74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3006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922536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74918225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13326289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reliably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dependably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comfortably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horribly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visibly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incredibly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sensibly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legibly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263085"/>
              </p:ext>
            </p:extLst>
          </p:nvPr>
        </p:nvGraphicFramePr>
        <p:xfrm>
          <a:off x="508000" y="325966"/>
          <a:ext cx="90551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Words ending in ‘-ably’ and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ibly</a:t>
                      </a:r>
                      <a:r>
                        <a:rPr lang="en-GB" sz="1400" dirty="0">
                          <a:latin typeface="Muli" pitchFamily="2" charset="77"/>
                        </a:rPr>
                        <a:t>.’  The ‘-able’ ending is usually but not always used if a complete root word can be heard before it. ‘y’ endings comply with previously learned rules and is replaced with ‘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i</a:t>
                      </a:r>
                      <a:r>
                        <a:rPr lang="en-GB" sz="1400" dirty="0">
                          <a:latin typeface="Muli" pitchFamily="2" charset="77"/>
                        </a:rPr>
                        <a:t>’ as in rely &gt; reliably.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2306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accommodate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available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dictionary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marvellous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opportunity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secretary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sincerely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suggest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twelfth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07230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</a:t>
                      </a:r>
                      <a:r>
                        <a:rPr lang="en-GB" sz="1400" b="1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 Words </a:t>
                      </a:r>
                    </a:p>
                    <a:p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938730"/>
              </p:ext>
            </p:extLst>
          </p:nvPr>
        </p:nvGraphicFramePr>
        <p:xfrm>
          <a:off x="4091135" y="1461097"/>
          <a:ext cx="7032174" cy="485976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19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4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72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54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19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237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470477950"/>
                    </a:ext>
                  </a:extLst>
                </a:gridCol>
              </a:tblGrid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754350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75292" y="63208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1586177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822335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changeable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noticeable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manageable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agreeable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knowledgeable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replaceable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microwaveable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salvageable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rechargeable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irreplaceable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296604"/>
              </p:ext>
            </p:extLst>
          </p:nvPr>
        </p:nvGraphicFramePr>
        <p:xfrm>
          <a:off x="508000" y="325966"/>
          <a:ext cx="90551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Words ending in ‘-able’. If this is being added to a root word ending in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ce</a:t>
                      </a:r>
                      <a:r>
                        <a:rPr lang="en-GB" sz="1400" dirty="0">
                          <a:latin typeface="Muli" pitchFamily="2" charset="77"/>
                        </a:rPr>
                        <a:t> or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ge</a:t>
                      </a:r>
                      <a:r>
                        <a:rPr lang="en-GB" sz="1400" dirty="0">
                          <a:latin typeface="Muli" pitchFamily="2" charset="77"/>
                        </a:rPr>
                        <a:t> then the e after the c or g is kept other wise they would be said with their hard sounds as in cap and gap.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="0" i="0" baseline="0" dirty="0">
                          <a:latin typeface="Muli" pitchFamily="2" charset="77"/>
                        </a:rPr>
                        <a:t>Name:</a:t>
                      </a: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49725" y="1521693"/>
            <a:ext cx="8492893" cy="5563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sz="1050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____________ batteries meant that the toy could be recharged. </a:t>
            </a:r>
          </a:p>
          <a:p>
            <a:endParaRPr lang="en-GB" sz="14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weather was very __________ upon the side of the mountain. </a:t>
            </a:r>
          </a:p>
          <a:p>
            <a:endParaRPr lang="en-GB" sz="11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After the accident, the car was not ____________.</a:t>
            </a:r>
          </a:p>
          <a:p>
            <a:endParaRPr lang="en-GB" sz="14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music teacher was very ______________ about the different instruments in the orchestra. </a:t>
            </a:r>
          </a:p>
          <a:p>
            <a:endParaRPr lang="en-GB" sz="14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Going without water for more than a couple of days is not ____________.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____________ meals are not ____________ to everybody’s taste.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broken window was ______________ and soon the caretaker had a new one.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It was ___________ that there were a number of children absent from school.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lost photographs were _______________.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63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afterwards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immediately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earlier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eventually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previously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yesterday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tomorrow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whilst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51824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 Adverbs of time (temporal adverbs) these are words to develop chronology in writing.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381827" y="1600196"/>
          <a:ext cx="8712201" cy="5029200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8712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Muli" pitchFamily="2" charset="77"/>
                        </a:rPr>
                        <a:t>Use</a:t>
                      </a:r>
                      <a:r>
                        <a:rPr lang="en-GB" b="0" i="0" baseline="0" dirty="0">
                          <a:latin typeface="Muli" pitchFamily="2" charset="77"/>
                        </a:rPr>
                        <a:t> each of your spellings to create a sentence.  Underline the spelling. </a:t>
                      </a:r>
                      <a:endParaRPr lang="en-GB" dirty="0"/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6859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preferred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difference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668269"/>
              </p:ext>
            </p:extLst>
          </p:nvPr>
        </p:nvGraphicFramePr>
        <p:xfrm>
          <a:off x="508000" y="325966"/>
          <a:ext cx="90551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Adding suffixes beginning with vowel letters to words ending in </a:t>
                      </a:r>
                      <a:r>
                        <a:rPr lang="mr-IN" sz="1400" b="0" i="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fer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The r is doubled if the </a:t>
                      </a:r>
                      <a:r>
                        <a:rPr lang="mr-IN" sz="140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fer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is still stressed when the ending is added. If the </a:t>
                      </a:r>
                      <a:r>
                        <a:rPr lang="mr-IN" sz="140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fer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is not stressed then the r isn’t doubled.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063960" y="4225157"/>
            <a:ext cx="2018434" cy="1182376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When one thing is liked more than another.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833426" y="2109970"/>
            <a:ext cx="1862367" cy="119928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Directing to  someone else for help.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99050" y="3417242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source of information. 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110798" y="4262566"/>
            <a:ext cx="1794328" cy="100692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act of granting something.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22257" y="5570819"/>
            <a:ext cx="1794328" cy="105857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conclusion based on evidence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854365" y="3474910"/>
            <a:ext cx="1794328" cy="96442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official in charge of the match.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444658" y="5538158"/>
            <a:ext cx="2028260" cy="109123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greater liking for one thing over another.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110799" y="2112756"/>
            <a:ext cx="1967054" cy="1101419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way in which things are dissimilar.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281055" y="1577304"/>
            <a:ext cx="6636254" cy="378476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466238" y="2345230"/>
            <a:ext cx="1794328" cy="112968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action of transferring something.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9650186" y="5178922"/>
            <a:ext cx="1794328" cy="900746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Moving from one place to another.</a:t>
            </a:r>
          </a:p>
        </p:txBody>
      </p:sp>
    </p:spTree>
    <p:extLst>
      <p:ext uri="{BB962C8B-B14F-4D97-AF65-F5344CB8AC3E}">
        <p14:creationId xmlns:p14="http://schemas.microsoft.com/office/powerpoint/2010/main" val="1357567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wreckage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writer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knuckle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wreath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pterodactyl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mnemonic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wrestler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knife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316603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Words with ‘silent’ letters at the start. </a:t>
                      </a:r>
                      <a:endParaRPr lang="en-GB" sz="1400" b="0" i="0" baseline="0" dirty="0">
                        <a:solidFill>
                          <a:schemeClr val="tx1"/>
                        </a:solidFill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566885" y="2069494"/>
          <a:ext cx="8128000" cy="44805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041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254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28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28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40095" y="1473910"/>
            <a:ext cx="5934489" cy="369332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Match each spelling with the correct image.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9294" y="4656985"/>
            <a:ext cx="804439" cy="136281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0313" y="4711540"/>
            <a:ext cx="1757158" cy="130825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7471" y="2256754"/>
            <a:ext cx="1439305" cy="137030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9583" y="2317508"/>
            <a:ext cx="1309554" cy="13095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1559" y="4894317"/>
            <a:ext cx="1058378" cy="888149"/>
          </a:xfrm>
          <a:prstGeom prst="rect">
            <a:avLst/>
          </a:prstGeom>
        </p:spPr>
      </p:pic>
      <p:cxnSp>
        <p:nvCxnSpPr>
          <p:cNvPr id="26" name="Straight Arrow Connector 25"/>
          <p:cNvCxnSpPr/>
          <p:nvPr/>
        </p:nvCxnSpPr>
        <p:spPr>
          <a:xfrm>
            <a:off x="9105327" y="4483099"/>
            <a:ext cx="310841" cy="4568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0372" y="2317508"/>
            <a:ext cx="1402977" cy="138544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6094" y="4656984"/>
            <a:ext cx="1546630" cy="14535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1963" y="2440834"/>
            <a:ext cx="1437843" cy="113950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1017" y="2420693"/>
            <a:ext cx="1316677" cy="115964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4955" y="4423556"/>
            <a:ext cx="1170238" cy="170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5528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doubt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island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lamb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solemn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thistle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autumn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build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disciple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199679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 </a:t>
                      </a:r>
                      <a:r>
                        <a:rPr lang="en-GB" sz="1400" dirty="0">
                          <a:latin typeface="Muli" pitchFamily="2" charset="77"/>
                        </a:rPr>
                        <a:t>Words with ‘silent’ letters (i.e. letters whose presence cannot be predicted from the pronunciation of the word)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223658" y="1432845"/>
          <a:ext cx="7032173" cy="51317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747125" y="1698171"/>
            <a:ext cx="2345418" cy="923330"/>
          </a:xfrm>
          <a:prstGeom prst="rect">
            <a:avLst/>
          </a:prstGeom>
          <a:ln>
            <a:solidFill>
              <a:srgbClr val="D883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Fill in the blanks to complete the grid. </a:t>
            </a:r>
          </a:p>
        </p:txBody>
      </p:sp>
    </p:spTree>
    <p:extLst>
      <p:ext uri="{BB962C8B-B14F-4D97-AF65-F5344CB8AC3E}">
        <p14:creationId xmlns:p14="http://schemas.microsoft.com/office/powerpoint/2010/main" val="12827368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831017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amateur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awkward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criticise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excellent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foreign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pronunciation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symbol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yacht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equipment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75017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396343" y="1786602"/>
            <a:ext cx="8632372" cy="5024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Albert the _________ archaeologist found an _________ artefact hidden below the surface of the soil of the school playground.   Using his __________ he uncovered a strange __________ and some words written in a _________ language.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Albert tried to read it out loud but the ______________ was difficult.  He was shy and __________ around his classmates.  They would make fun of him and ___________ his archaeological finds. 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“___________!” he thought to himself as he turned the artefact over in his hands.  “I’ll be rich.  I could buy a _______ perhaps or a super car!”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37857" y="1392396"/>
            <a:ext cx="8175171" cy="338554"/>
          </a:xfrm>
          <a:prstGeom prst="rect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Insert your spellings into the story so that it makes sense. </a:t>
            </a:r>
          </a:p>
        </p:txBody>
      </p:sp>
    </p:spTree>
    <p:extLst>
      <p:ext uri="{BB962C8B-B14F-4D97-AF65-F5344CB8AC3E}">
        <p14:creationId xmlns:p14="http://schemas.microsoft.com/office/powerpoint/2010/main" val="8298147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glacier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scientists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emergencies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inefficient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48788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 Words spelled with ’</a:t>
                      </a:r>
                      <a:r>
                        <a:rPr lang="en-GB" sz="1400" baseline="0" dirty="0" err="1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ie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’ after c.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3477295" y="2098461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149399" y="2093790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477295" y="3037819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149400" y="3034705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7296" y="3977177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49402" y="3955405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77296" y="4916535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149399" y="4906444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477296" y="5830136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149403" y="5830136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cxnSp>
        <p:nvCxnSpPr>
          <p:cNvPr id="16" name="Straight Connector 15"/>
          <p:cNvCxnSpPr>
            <a:stCxn id="21" idx="3"/>
            <a:endCxn id="22" idx="1"/>
          </p:cNvCxnSpPr>
          <p:nvPr/>
        </p:nvCxnSpPr>
        <p:spPr>
          <a:xfrm>
            <a:off x="4855335" y="624065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566912" y="1862799"/>
            <a:ext cx="1181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word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474389" y="1862799"/>
            <a:ext cx="1596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definition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55334" y="1313540"/>
            <a:ext cx="552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Use a dictionary to find out what your spellings mean.  </a:t>
            </a:r>
          </a:p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Create your own definition for 5 of your words. 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855331" y="5337137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855331" y="4346538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834322" y="251264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855331" y="3445221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96826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778433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perceive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protein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caffeine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seize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either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neither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324221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with the ‘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sound spelt 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ei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after c. The ‘i before e except after c’ rule applies to words where the sound spelled by 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ei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is /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/  However there are exceptions.</a:t>
                      </a:r>
                      <a:br>
                        <a:rPr lang="en-GB" sz="1400" baseline="0" dirty="0">
                          <a:latin typeface="Muli" pitchFamily="2" charset="77"/>
                        </a:rPr>
                      </a:b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244180"/>
              </p:ext>
            </p:extLst>
          </p:nvPr>
        </p:nvGraphicFramePr>
        <p:xfrm>
          <a:off x="4223658" y="1432845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5793224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afterthought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thoughtfulness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01925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containing the letter string ‘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ough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where the sound is /aw/.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71334" y="1591727"/>
            <a:ext cx="8991600" cy="592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opposing armies ________ over the disputed territory.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teacher _______ some cakes and _________ them to school.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 ________ the test was difficult. I couldn’t answer all of the questions.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Starting to panic, Monty ________ an escape route.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 remembered, almost as an ______________ to feed the cat.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___________ is equal to zero </a:t>
            </a:r>
            <a:r>
              <a:rPr lang="mr-IN" sz="1700" dirty="0">
                <a:latin typeface="OpenDyslexicAlta" pitchFamily="2" charset="77"/>
                <a:ea typeface="OpenDyslexic" charset="0"/>
                <a:cs typeface="OpenDyslexic" charset="0"/>
              </a:rPr>
              <a:t>–</a:t>
            </a: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 it has no value.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young boy was capable of such _____________ towards others.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hurricane ___________ havoc across the small town.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Children in school _______ to behave respectfully to everyone.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0249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92059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although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doughnut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plough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bough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toughen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46657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 Words containing the letter string ’</a:t>
                      </a:r>
                      <a:r>
                        <a:rPr lang="en-GB" sz="1400" b="0" i="0" dirty="0" err="1">
                          <a:latin typeface="Muli" pitchFamily="2" charset="77"/>
                        </a:rPr>
                        <a:t>ough</a:t>
                      </a:r>
                      <a:r>
                        <a:rPr lang="en-GB" sz="1400" dirty="0">
                          <a:latin typeface="Muli" pitchFamily="2" charset="77"/>
                        </a:rPr>
                        <a:t>’ where the sound is /o/ as in boat or ‘ow’ as in cow.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Rounded Rectangle 15"/>
          <p:cNvSpPr/>
          <p:nvPr/>
        </p:nvSpPr>
        <p:spPr>
          <a:xfrm>
            <a:off x="6902450" y="2247657"/>
            <a:ext cx="2060539" cy="98371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Even ______ I was there, I didn’t see.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21539" y="4272478"/>
            <a:ext cx="2097244" cy="913763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“You need to _________ up.”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318783" y="2157291"/>
            <a:ext cx="2377010" cy="1332675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My favourite food is _____________!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787186" y="3020964"/>
            <a:ext cx="2106192" cy="1246046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boys were told off for being too ___________.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632760" y="4439338"/>
            <a:ext cx="2097244" cy="110396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explorer was very _______ to survive that.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019340" y="5487033"/>
            <a:ext cx="2097245" cy="110396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_______ feel from the tree.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563100" y="3808456"/>
            <a:ext cx="2132693" cy="113761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You need to knead the _______ well.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283524" y="5715633"/>
            <a:ext cx="1894251" cy="913763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farmer used the __________.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901465" y="5582134"/>
            <a:ext cx="1794328" cy="913763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_______ it is raining, it is not cold.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201886" y="2160077"/>
            <a:ext cx="1794328" cy="64225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“I’ve had ______!”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669463" y="1515033"/>
            <a:ext cx="7979229" cy="461279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an appropriate sentence.</a:t>
            </a:r>
          </a:p>
        </p:txBody>
      </p:sp>
    </p:spTree>
    <p:extLst>
      <p:ext uri="{BB962C8B-B14F-4D97-AF65-F5344CB8AC3E}">
        <p14:creationId xmlns:p14="http://schemas.microsoft.com/office/powerpoint/2010/main" val="9816628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definitely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probably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frequently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infrequently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occasionally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rarely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certainly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obviously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often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757428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Language of possibility (modal verbs).  These words show the possibility that something has of occurring.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8" name="Group 17"/>
          <p:cNvGrpSpPr/>
          <p:nvPr/>
        </p:nvGrpSpPr>
        <p:grpSpPr>
          <a:xfrm>
            <a:off x="3505200" y="1600196"/>
            <a:ext cx="3788228" cy="2449305"/>
            <a:chOff x="3505200" y="1600196"/>
            <a:chExt cx="3788228" cy="2449305"/>
          </a:xfrm>
        </p:grpSpPr>
        <p:sp>
          <p:nvSpPr>
            <p:cNvPr id="6" name="Rectangle 5"/>
            <p:cNvSpPr/>
            <p:nvPr/>
          </p:nvSpPr>
          <p:spPr>
            <a:xfrm>
              <a:off x="3505200" y="1600196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071257" y="2090057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637314" y="2579918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203371" y="3069779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769428" y="3559640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498770" y="4049501"/>
            <a:ext cx="3788228" cy="2449305"/>
            <a:chOff x="3505200" y="1600196"/>
            <a:chExt cx="3788228" cy="2449305"/>
          </a:xfrm>
        </p:grpSpPr>
        <p:sp>
          <p:nvSpPr>
            <p:cNvPr id="20" name="Rectangle 19"/>
            <p:cNvSpPr/>
            <p:nvPr/>
          </p:nvSpPr>
          <p:spPr>
            <a:xfrm>
              <a:off x="3505200" y="1600196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071257" y="2090057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637314" y="2579918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5203371" y="3069779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769428" y="3559640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505200" y="4190628"/>
            <a:ext cx="2405743" cy="923330"/>
          </a:xfrm>
          <a:prstGeom prst="rect">
            <a:avLst/>
          </a:prstGeom>
          <a:gradFill flip="none" rotWithShape="1">
            <a:gsLst>
              <a:gs pos="0">
                <a:srgbClr val="D883FF">
                  <a:tint val="66000"/>
                  <a:satMod val="160000"/>
                </a:srgbClr>
              </a:gs>
              <a:gs pos="50000">
                <a:srgbClr val="D883FF">
                  <a:tint val="44500"/>
                  <a:satMod val="160000"/>
                </a:srgbClr>
              </a:gs>
              <a:gs pos="100000">
                <a:srgbClr val="D883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Place your spellings in order of probability.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65371" y="1511805"/>
            <a:ext cx="2405743" cy="369332"/>
          </a:xfrm>
          <a:prstGeom prst="rect">
            <a:avLst/>
          </a:prstGeom>
          <a:gradFill flip="none" rotWithShape="1">
            <a:gsLst>
              <a:gs pos="0">
                <a:srgbClr val="D883FF">
                  <a:tint val="66000"/>
                  <a:satMod val="160000"/>
                </a:srgbClr>
              </a:gs>
              <a:gs pos="50000">
                <a:srgbClr val="D883FF">
                  <a:tint val="44500"/>
                  <a:satMod val="160000"/>
                </a:srgbClr>
              </a:gs>
              <a:gs pos="100000">
                <a:srgbClr val="D883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Most likely</a:t>
            </a:r>
          </a:p>
        </p:txBody>
      </p:sp>
      <p:cxnSp>
        <p:nvCxnSpPr>
          <p:cNvPr id="29" name="Straight Arrow Connector 28"/>
          <p:cNvCxnSpPr>
            <a:stCxn id="27" idx="1"/>
            <a:endCxn id="6" idx="3"/>
          </p:cNvCxnSpPr>
          <p:nvPr/>
        </p:nvCxnSpPr>
        <p:spPr>
          <a:xfrm flipH="1">
            <a:off x="5029200" y="1696471"/>
            <a:ext cx="936171" cy="148656"/>
          </a:xfrm>
          <a:prstGeom prst="straightConnector1">
            <a:avLst/>
          </a:prstGeom>
          <a:ln>
            <a:solidFill>
              <a:srgbClr val="D883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762499" y="5824279"/>
            <a:ext cx="2405743" cy="369332"/>
          </a:xfrm>
          <a:prstGeom prst="rect">
            <a:avLst/>
          </a:prstGeom>
          <a:gradFill flip="none" rotWithShape="1">
            <a:gsLst>
              <a:gs pos="0">
                <a:srgbClr val="D883FF">
                  <a:tint val="66000"/>
                  <a:satMod val="160000"/>
                </a:srgbClr>
              </a:gs>
              <a:gs pos="50000">
                <a:srgbClr val="D883FF">
                  <a:tint val="44500"/>
                  <a:satMod val="160000"/>
                </a:srgbClr>
              </a:gs>
              <a:gs pos="100000">
                <a:srgbClr val="D883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Least likely</a:t>
            </a:r>
          </a:p>
        </p:txBody>
      </p:sp>
      <p:cxnSp>
        <p:nvCxnSpPr>
          <p:cNvPr id="32" name="Straight Arrow Connector 31"/>
          <p:cNvCxnSpPr>
            <a:stCxn id="31" idx="3"/>
            <a:endCxn id="24" idx="1"/>
          </p:cNvCxnSpPr>
          <p:nvPr/>
        </p:nvCxnSpPr>
        <p:spPr>
          <a:xfrm>
            <a:off x="7168242" y="6008945"/>
            <a:ext cx="1594756" cy="244931"/>
          </a:xfrm>
          <a:prstGeom prst="straightConnector1">
            <a:avLst/>
          </a:prstGeom>
          <a:ln>
            <a:solidFill>
              <a:srgbClr val="D883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7821388" y="2349193"/>
          <a:ext cx="4125684" cy="13777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56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6272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Choose one word and use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it to create a sentence.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272"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360"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8381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desperate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disastrous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nuisance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queue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restaurant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rhythm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68987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730668" y="1600196"/>
          <a:ext cx="8216404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8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8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8200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Cover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your spellings up. Can you add in the missing letters from each word?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n_____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_____rate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nicate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res____ant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q___e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mpany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er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nce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r_y__m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08339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prophesy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5547590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467100" y="2575877"/>
            <a:ext cx="87249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paramedic said, ”I ________ you to rest your leg and apply ice.”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 in his hand would control all of the evil robots.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Our teacher gives a pen __________ to those children who write neatly.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guitar club __________ schedule was posted on the library wall.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Sealed in a glass tube, the ____________ which predicted Harry’s fate glowed eerily.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3712028" y="1600196"/>
            <a:ext cx="8235044" cy="646331"/>
          </a:xfrm>
          <a:prstGeom prst="rect">
            <a:avLst/>
          </a:prstGeom>
          <a:solidFill>
            <a:srgbClr val="D883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Choose one of your spellings to complete the sentence. </a:t>
            </a:r>
          </a:p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Only one of the pair is correct. </a:t>
            </a:r>
          </a:p>
        </p:txBody>
      </p:sp>
    </p:spTree>
    <p:extLst>
      <p:ext uri="{BB962C8B-B14F-4D97-AF65-F5344CB8AC3E}">
        <p14:creationId xmlns:p14="http://schemas.microsoft.com/office/powerpoint/2010/main" val="5280084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aisle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isle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aloud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allowed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altar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assent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farther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731843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2155" y="1396998"/>
            <a:ext cx="1076159" cy="14224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18314" y="1600196"/>
            <a:ext cx="70321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Marvin has completed his homophone homework below.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Can you mark it for him.  Correct any incorrect answers for him.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54185" y="2819400"/>
            <a:ext cx="8496301" cy="3797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aisle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of Madagascar can be found off the coast of Africa.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Albert was nervous as he read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aloud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 front of the whole school.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Bishop stood at the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alter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any prayed solemnly.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Tired and weary, the explorers began their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assent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to the summit.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“Just a little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farther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!”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she said as they turned the corner. </a:t>
            </a:r>
          </a:p>
        </p:txBody>
      </p:sp>
    </p:spTree>
    <p:extLst>
      <p:ext uri="{BB962C8B-B14F-4D97-AF65-F5344CB8AC3E}">
        <p14:creationId xmlns:p14="http://schemas.microsoft.com/office/powerpoint/2010/main" val="16982483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0570220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guessed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morning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mourning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passed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bridal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bridle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430591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450771" y="1477248"/>
            <a:ext cx="8496301" cy="338554"/>
          </a:xfrm>
          <a:prstGeom prst="rect">
            <a:avLst/>
          </a:prstGeom>
          <a:solidFill>
            <a:srgbClr val="D883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Insert each pair of homophones into the correct place in the sentence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50771" y="1814312"/>
            <a:ext cx="8496301" cy="4750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 _______a _______ of buffalo trundle past my tent this morning.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_______ on the quiz show _______ the right answer. 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In her white _______ gown the beautiful lady held tightly to the horse’s _______. 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He _______ his time researching events that had happened to his family in the _______.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On the _______ of the funeral, the people arrived at the church in _______.</a:t>
            </a:r>
          </a:p>
        </p:txBody>
      </p:sp>
    </p:spTree>
    <p:extLst>
      <p:ext uri="{BB962C8B-B14F-4D97-AF65-F5344CB8AC3E}">
        <p14:creationId xmlns:p14="http://schemas.microsoft.com/office/powerpoint/2010/main" val="5514719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781633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8608354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18040468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cereal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complement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compliment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principal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principle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stationary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stationery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weary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244638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8112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affect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effect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precede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proceed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draft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draught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dessert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desert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whose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who’s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082131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82064"/>
              </p:ext>
            </p:extLst>
          </p:nvPr>
        </p:nvGraphicFramePr>
        <p:xfrm>
          <a:off x="4223658" y="1432845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4425601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achieve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apparent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bargain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bruise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mischievous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necessary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vehicle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system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7279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  <a:endParaRPr lang="en-GB" sz="1400" b="1" i="0" baseline="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71334" y="1494742"/>
            <a:ext cx="8644466" cy="7709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If you _______ a _______ in your leg it can be very painful.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Everybody can _______ something if they put their mind to it.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new _______ in the school canteen means everyone was served quickly.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became very ________ that something had gone wrong. 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had a glint in his eye that made him look very _________.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was _______ for the injured walker to be evacuated using an all-terrain _______.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Street dance practice was held every Thursday in the _______ centre.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”Everything Half Price </a:t>
            </a:r>
            <a:r>
              <a:rPr lang="mr-IN" dirty="0">
                <a:latin typeface="OpenDyslexicAlta" pitchFamily="2" charset="77"/>
                <a:ea typeface="OpenDyslexic" charset="0"/>
                <a:cs typeface="OpenDyslexic" charset="0"/>
              </a:rPr>
              <a:t>–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 Grab Yourself A ________!”  said the sign in the shop window.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7465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co-ordinate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co-operate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co-own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co-author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re-enter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re-examine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re-evaluate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re-educate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re-explain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re-energise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Hyphens can be used to join a prefix to a root word, especially if the prefix ends in a vowel letter and the root word also begins with one.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653377"/>
              </p:ext>
            </p:extLst>
          </p:nvPr>
        </p:nvGraphicFramePr>
        <p:xfrm>
          <a:off x="3407229" y="1432841"/>
          <a:ext cx="7336972" cy="519655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16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8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17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98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62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1671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043882" y="1432841"/>
            <a:ext cx="2748643" cy="923330"/>
          </a:xfrm>
          <a:prstGeom prst="rect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Complete the grid by filling in the missing letters. </a:t>
            </a:r>
          </a:p>
        </p:txBody>
      </p:sp>
    </p:spTree>
    <p:extLst>
      <p:ext uri="{BB962C8B-B14F-4D97-AF65-F5344CB8AC3E}">
        <p14:creationId xmlns:p14="http://schemas.microsoft.com/office/powerpoint/2010/main" val="15691794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660540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immediate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sincere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changeable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afterwards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doubt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amateur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8366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defRPr/>
                      </a:pPr>
                      <a:r>
                        <a:rPr lang="en-GB" sz="1400" b="1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7606423" y="4293094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Truthful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901465" y="2109970"/>
            <a:ext cx="1794328" cy="971575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Happens straight away.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634301" y="3415450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Feeling of uncertainty.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6518" y="4293094"/>
            <a:ext cx="2101333" cy="100692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To make someone believe something untrue.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255329" y="5572747"/>
            <a:ext cx="1794328" cy="8708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Doing something as a hobby.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854365" y="3474910"/>
            <a:ext cx="1794328" cy="96442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man of social high rank.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553467" y="5538158"/>
            <a:ext cx="2101333" cy="109123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Read something to gather information.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201885" y="2112756"/>
            <a:ext cx="1875967" cy="968789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From a long time ago.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44658" y="1463122"/>
            <a:ext cx="6043160" cy="327241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428629" y="2236751"/>
            <a:ext cx="1794328" cy="96402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Often changing. 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9650186" y="5178922"/>
            <a:ext cx="1976210" cy="100692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After something else has happened.</a:t>
            </a:r>
          </a:p>
        </p:txBody>
      </p:sp>
    </p:spTree>
    <p:extLst>
      <p:ext uri="{BB962C8B-B14F-4D97-AF65-F5344CB8AC3E}">
        <p14:creationId xmlns:p14="http://schemas.microsoft.com/office/powerpoint/2010/main" val="27278627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49756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definitely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aisle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guessed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cereal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affect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achieve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24758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819313"/>
              </p:ext>
            </p:extLst>
          </p:nvPr>
        </p:nvGraphicFramePr>
        <p:xfrm>
          <a:off x="4214447" y="1828796"/>
          <a:ext cx="1201615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1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ais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achi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aff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164112"/>
              </p:ext>
            </p:extLst>
          </p:nvPr>
        </p:nvGraphicFramePr>
        <p:xfrm>
          <a:off x="7361045" y="1828796"/>
          <a:ext cx="1236784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pany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eal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ect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itely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ght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ssed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481457" y="1920236"/>
            <a:ext cx="2373086" cy="2062103"/>
          </a:xfrm>
          <a:prstGeom prst="rect">
            <a:avLst/>
          </a:prstGeom>
          <a:solidFill>
            <a:srgbClr val="D883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DyslexicAlta" pitchFamily="2" charset="77"/>
              </a:rPr>
              <a:t>Your spellings have been split and scrambled. </a:t>
            </a:r>
          </a:p>
          <a:p>
            <a:pPr algn="ctr"/>
            <a:endParaRPr lang="en-GB" sz="1600" dirty="0">
              <a:latin typeface="OpenDyslexicAlta" pitchFamily="2" charset="77"/>
            </a:endParaRPr>
          </a:p>
          <a:p>
            <a:pPr algn="ctr"/>
            <a:r>
              <a:rPr lang="en-GB" sz="1600" dirty="0">
                <a:latin typeface="OpenDyslexicAlta" pitchFamily="2" charset="77"/>
              </a:rPr>
              <a:t>Draw a straight line to match the two parts of each spelling. </a:t>
            </a:r>
          </a:p>
        </p:txBody>
      </p:sp>
    </p:spTree>
    <p:extLst>
      <p:ext uri="{BB962C8B-B14F-4D97-AF65-F5344CB8AC3E}">
        <p14:creationId xmlns:p14="http://schemas.microsoft.com/office/powerpoint/2010/main" val="16441670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771502"/>
              </p:ext>
            </p:extLst>
          </p:nvPr>
        </p:nvGraphicFramePr>
        <p:xfrm>
          <a:off x="508000" y="1600196"/>
          <a:ext cx="11150598" cy="5212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644890287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42719983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fictitious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frequent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understandable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comfortably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manageable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earlier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58274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506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293031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94671944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119637156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transferring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writer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awkward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probably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813574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4405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635715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aloud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complement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precede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principle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desert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stationary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002989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</a:t>
                      </a:r>
                      <a:r>
                        <a:rPr lang="en-GB" sz="1400">
                          <a:latin typeface="Muli" pitchFamily="2" charset="77"/>
                        </a:rPr>
                        <a:t>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49725" y="1396998"/>
            <a:ext cx="874227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  <a:endParaRPr lang="en-GB" i="1" u="sng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  <a:endParaRPr lang="en-GB" i="1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car stood __________ at the red traffic light.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read _______ and the teacher ________ him from the back of the room.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She wore a blue hat to _________ her scarf and gloves.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whole __________ came out to welcome the heroes home.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was a man of ________ and good to his word.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teeth which ________ your adult teeth are commonly known as baby teeth.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 allows scientists to collect rain in the dry _______.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As she sprinted away, she pulled a _________ in her thigh. </a:t>
            </a:r>
          </a:p>
        </p:txBody>
      </p:sp>
    </p:spTree>
    <p:extLst>
      <p:ext uri="{BB962C8B-B14F-4D97-AF65-F5344CB8AC3E}">
        <p14:creationId xmlns:p14="http://schemas.microsoft.com/office/powerpoint/2010/main" val="798077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18093</TotalTime>
  <Words>3986</Words>
  <Application>Microsoft Office PowerPoint</Application>
  <PresentationFormat>Widescreen</PresentationFormat>
  <Paragraphs>1694</Paragraphs>
  <Slides>37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OpenDyslexicAlta</vt:lpstr>
      <vt:lpstr>Muli</vt:lpstr>
      <vt:lpstr>Arial</vt:lpstr>
      <vt:lpstr>Cookies</vt:lpstr>
      <vt:lpstr>OpenDyslexic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James Stevens</cp:lastModifiedBy>
  <cp:revision>342</cp:revision>
  <cp:lastPrinted>2018-10-20T14:59:28Z</cp:lastPrinted>
  <dcterms:created xsi:type="dcterms:W3CDTF">2018-08-06T08:16:18Z</dcterms:created>
  <dcterms:modified xsi:type="dcterms:W3CDTF">2024-07-09T10:52:57Z</dcterms:modified>
</cp:coreProperties>
</file>